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64" r:id="rId3"/>
    <p:sldId id="383" r:id="rId4"/>
    <p:sldId id="283" r:id="rId5"/>
    <p:sldId id="281" r:id="rId6"/>
    <p:sldId id="279" r:id="rId7"/>
    <p:sldId id="385" r:id="rId8"/>
    <p:sldId id="282" r:id="rId9"/>
    <p:sldId id="280" r:id="rId10"/>
    <p:sldId id="284" r:id="rId11"/>
    <p:sldId id="285" r:id="rId12"/>
    <p:sldId id="386" r:id="rId13"/>
    <p:sldId id="287" r:id="rId14"/>
    <p:sldId id="387" r:id="rId15"/>
    <p:sldId id="384" r:id="rId16"/>
    <p:sldId id="388" r:id="rId17"/>
    <p:sldId id="391" r:id="rId18"/>
    <p:sldId id="389" r:id="rId19"/>
    <p:sldId id="390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87B899-636F-4EED-B865-4296200DB803}">
  <a:tblStyle styleId="{5C87B899-636F-4EED-B865-4296200DB8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4"/>
  </p:normalViewPr>
  <p:slideViewPr>
    <p:cSldViewPr snapToGrid="0">
      <p:cViewPr varScale="1">
        <p:scale>
          <a:sx n="142" d="100"/>
          <a:sy n="142" d="100"/>
        </p:scale>
        <p:origin x="2334" y="10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425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c9e9e4f1d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c9e9e4f1d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3061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c9e9e4f1d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c9e9e4f1d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397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c9e9e4f1d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c9e9e4f1d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\[\</a:t>
            </a:r>
            <a:r>
              <a:rPr lang="en-US" dirty="0" err="1"/>
              <a:t>min_n</a:t>
            </a:r>
            <a:r>
              <a:rPr lang="en-US" dirty="0"/>
              <a:t>\[\min_{\{</a:t>
            </a:r>
            <a:r>
              <a:rPr lang="en-US" dirty="0" err="1"/>
              <a:t>r_i,w_i</a:t>
            </a:r>
            <a:r>
              <a:rPr lang="en-US" dirty="0"/>
              <a:t>\}^n_{</a:t>
            </a:r>
            <a:r>
              <a:rPr lang="en-US" dirty="0" err="1"/>
              <a:t>i</a:t>
            </a:r>
            <a:r>
              <a:rPr lang="en-US" dirty="0"/>
              <a:t>=1}}||\</a:t>
            </a:r>
            <a:r>
              <a:rPr lang="en-US" dirty="0" err="1"/>
              <a:t>textbf</a:t>
            </a:r>
            <a:r>
              <a:rPr lang="en-US" dirty="0"/>
              <a:t>{AF} - \</a:t>
            </a:r>
            <a:r>
              <a:rPr lang="en-US" dirty="0" err="1"/>
              <a:t>textbf</a:t>
            </a:r>
            <a:r>
              <a:rPr lang="en-US" dirty="0"/>
              <a:t>{AF}_d||^2_2, \ \ \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\</a:t>
            </a:r>
            <a:r>
              <a:rPr lang="en-US" dirty="0" err="1"/>
              <a:t>textbf</a:t>
            </a:r>
            <a:r>
              <a:rPr lang="en-US" dirty="0"/>
              <a:t>{AF} = \</a:t>
            </a:r>
            <a:r>
              <a:rPr lang="en-US" dirty="0" err="1"/>
              <a:t>textbf</a:t>
            </a:r>
            <a:r>
              <a:rPr lang="en-US" dirty="0"/>
              <a:t>{H(r)w}, \ \ \ [\</a:t>
            </a:r>
            <a:r>
              <a:rPr lang="en-US" dirty="0" err="1"/>
              <a:t>textbf</a:t>
            </a:r>
            <a:r>
              <a:rPr lang="en-US" dirty="0"/>
              <a:t>{H(r)}]_{</a:t>
            </a:r>
            <a:r>
              <a:rPr lang="en-US" dirty="0" err="1"/>
              <a:t>m,i</a:t>
            </a:r>
            <a:r>
              <a:rPr lang="en-US" dirty="0"/>
              <a:t>} = e^{</a:t>
            </a:r>
            <a:r>
              <a:rPr lang="en-US" dirty="0" err="1"/>
              <a:t>jk</a:t>
            </a:r>
            <a:r>
              <a:rPr lang="en-US" dirty="0"/>
              <a:t>(</a:t>
            </a:r>
            <a:r>
              <a:rPr lang="en-US" dirty="0" err="1"/>
              <a:t>x_mcos</a:t>
            </a:r>
            <a:r>
              <a:rPr lang="en-US" dirty="0"/>
              <a:t>\</a:t>
            </a:r>
            <a:r>
              <a:rPr lang="en-US" dirty="0" err="1"/>
              <a:t>theta_i</a:t>
            </a:r>
            <a:r>
              <a:rPr lang="en-US" dirty="0"/>
              <a:t> + </a:t>
            </a:r>
            <a:r>
              <a:rPr lang="en-US" dirty="0" err="1"/>
              <a:t>y_msin</a:t>
            </a:r>
            <a:r>
              <a:rPr lang="en-US" dirty="0"/>
              <a:t>\</a:t>
            </a:r>
            <a:r>
              <a:rPr lang="en-US" dirty="0" err="1"/>
              <a:t>theta_i</a:t>
            </a:r>
            <a:r>
              <a:rPr lang="en-US" dirty="0"/>
              <a:t>)}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7485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c9e9e4f1d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c9e9e4f1d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3917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c9e9e4f1d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c9e9e4f1d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3105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3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1.png"/><Relationship Id="rId7" Type="http://schemas.openxmlformats.org/officeDocument/2006/relationships/image" Target="../media/image37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45.png"/><Relationship Id="rId5" Type="http://schemas.openxmlformats.org/officeDocument/2006/relationships/image" Target="../media/image35.png"/><Relationship Id="rId10" Type="http://schemas.openxmlformats.org/officeDocument/2006/relationships/image" Target="../media/image44.png"/><Relationship Id="rId4" Type="http://schemas.openxmlformats.org/officeDocument/2006/relationships/image" Target="../media/image34.png"/><Relationship Id="rId9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.png"/><Relationship Id="rId7" Type="http://schemas.openxmlformats.org/officeDocument/2006/relationships/image" Target="../media/image11.sv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363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80" dirty="0"/>
              <a:t>Project 1.6 Distributed Robotic Beamforming</a:t>
            </a:r>
            <a:endParaRPr sz="328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95693" y="2430076"/>
            <a:ext cx="8931349" cy="11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>
              <a:lnSpc>
                <a:spcPct val="80000"/>
              </a:lnSpc>
              <a:buSzPts val="1018"/>
            </a:pPr>
            <a:r>
              <a:rPr lang="en" sz="2290" dirty="0"/>
              <a:t>Kushal Chakrabarti, </a:t>
            </a:r>
            <a:r>
              <a:rPr lang="en" sz="2290" dirty="0" err="1"/>
              <a:t>Manik</a:t>
            </a:r>
            <a:r>
              <a:rPr lang="en" sz="2290" dirty="0"/>
              <a:t> Kumar, Amrit </a:t>
            </a:r>
            <a:r>
              <a:rPr lang="en" sz="2290" dirty="0" err="1"/>
              <a:t>Bedi</a:t>
            </a:r>
            <a:r>
              <a:rPr lang="en" sz="2290" dirty="0"/>
              <a:t>, Nikhil Chopra (UMD, PI)</a:t>
            </a:r>
            <a:endParaRPr sz="2290" dirty="0"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2290" dirty="0"/>
          </a:p>
          <a:p>
            <a:pPr marL="0" lvl="0" indent="0">
              <a:lnSpc>
                <a:spcPct val="80000"/>
              </a:lnSpc>
              <a:buSzPts val="1018"/>
            </a:pPr>
            <a:r>
              <a:rPr lang="en" sz="2290" dirty="0" err="1"/>
              <a:t>Fikadu</a:t>
            </a:r>
            <a:r>
              <a:rPr lang="en" sz="2290" dirty="0"/>
              <a:t> </a:t>
            </a:r>
            <a:r>
              <a:rPr lang="en" sz="2290" dirty="0" err="1"/>
              <a:t>Dagefu</a:t>
            </a:r>
            <a:r>
              <a:rPr lang="en" sz="2290" dirty="0"/>
              <a:t> (ARL), Jeffrey Twigg (ARL) </a:t>
            </a:r>
            <a:endParaRPr sz="2290" dirty="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31975"/>
            <a:ext cx="1185042" cy="121197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402325" y="3726725"/>
            <a:ext cx="8520600" cy="9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 err="1"/>
              <a:t>ArtIAMAS</a:t>
            </a:r>
            <a:r>
              <a:rPr lang="en" i="1" dirty="0"/>
              <a:t> Cooperative Agreement</a:t>
            </a:r>
            <a:endParaRPr i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Annual Review</a:t>
            </a:r>
            <a:endParaRPr i="1" dirty="0"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975" y="3358236"/>
            <a:ext cx="1376302" cy="1376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4601" y="377476"/>
            <a:ext cx="1590324" cy="1066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94025" y="3441850"/>
            <a:ext cx="836493" cy="128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57;p81">
            <a:extLst>
              <a:ext uri="{FF2B5EF4-FFF2-40B4-BE49-F238E27FC236}">
                <a16:creationId xmlns:a16="http://schemas.microsoft.com/office/drawing/2014/main" id="{BEF062CC-847C-4FE9-B5E8-2FD759FF110C}"/>
              </a:ext>
            </a:extLst>
          </p:cNvPr>
          <p:cNvSpPr txBox="1">
            <a:spLocks/>
          </p:cNvSpPr>
          <p:nvPr/>
        </p:nvSpPr>
        <p:spPr>
          <a:xfrm>
            <a:off x="311700" y="77601"/>
            <a:ext cx="8756100" cy="394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dk1"/>
              </a:buClr>
              <a:buSzPts val="1100"/>
            </a:pPr>
            <a:r>
              <a:rPr lang="en-US" sz="2500" b="1" dirty="0"/>
              <a:t>Algorithm Description: IPG-DB</a:t>
            </a:r>
            <a:endParaRPr lang="en-US" sz="2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9418B6-DA92-4900-80D1-DD440E284998}"/>
                  </a:ext>
                </a:extLst>
              </p:cNvPr>
              <p:cNvSpPr txBox="1"/>
              <p:nvPr/>
            </p:nvSpPr>
            <p:spPr>
              <a:xfrm>
                <a:off x="103631" y="470919"/>
                <a:ext cx="439819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agent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1600" dirty="0"/>
                  <a:t>, server: 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9418B6-DA92-4900-80D1-DD440E284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31" y="470919"/>
                <a:ext cx="4398192" cy="246221"/>
              </a:xfrm>
              <a:prstGeom prst="rect">
                <a:avLst/>
              </a:prstGeom>
              <a:blipFill>
                <a:blip r:embed="rId2"/>
                <a:stretch>
                  <a:fillRect l="-2774" t="-24390" b="-48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5779A1-0133-4A8B-8FB8-8C67FD5F0402}"/>
                  </a:ext>
                </a:extLst>
              </p:cNvPr>
              <p:cNvSpPr txBox="1"/>
              <p:nvPr/>
            </p:nvSpPr>
            <p:spPr>
              <a:xfrm>
                <a:off x="417074" y="1020909"/>
                <a:ext cx="8545353" cy="627351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𝑖𝑚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unc>
                        <m:func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unc>
                        <m:func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𝑖𝑚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𝑖𝑚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𝑖𝑚</m:t>
                            </m:r>
                          </m:sub>
                        </m:sSub>
                      </m:den>
                    </m:f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𝜁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𝑖𝑚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𝑖𝑚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𝑖𝑚</m:t>
                            </m:r>
                          </m:sub>
                        </m:sSub>
                      </m:den>
                    </m:f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𝜁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𝑖𝑚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𝑖𝑚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𝑖𝑚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𝑖𝑚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5779A1-0133-4A8B-8FB8-8C67FD5F0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74" y="1020909"/>
                <a:ext cx="8545353" cy="627351"/>
              </a:xfrm>
              <a:prstGeom prst="rect">
                <a:avLst/>
              </a:prstGeom>
              <a:blipFill>
                <a:blip r:embed="rId3"/>
                <a:stretch>
                  <a:fillRect b="-5714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FE1C7C-D6AE-4A6D-9706-448166EE6241}"/>
                  </a:ext>
                </a:extLst>
              </p:cNvPr>
              <p:cNvSpPr txBox="1"/>
              <p:nvPr/>
            </p:nvSpPr>
            <p:spPr>
              <a:xfrm>
                <a:off x="5082311" y="471881"/>
                <a:ext cx="406168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server broadcasts to each agent: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FE1C7C-D6AE-4A6D-9706-448166EE6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311" y="471881"/>
                <a:ext cx="4061689" cy="246221"/>
              </a:xfrm>
              <a:prstGeom prst="rect">
                <a:avLst/>
              </a:prstGeom>
              <a:blipFill>
                <a:blip r:embed="rId4"/>
                <a:stretch>
                  <a:fillRect l="-3153" t="-24390" r="-1351" b="-48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176D760-A786-4CAB-989B-5C85BCD3B2AF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4689749" y="1648260"/>
            <a:ext cx="2" cy="2396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246C2B-733C-40C8-97E6-615239A83B8A}"/>
                  </a:ext>
                </a:extLst>
              </p:cNvPr>
              <p:cNvSpPr txBox="1"/>
              <p:nvPr/>
            </p:nvSpPr>
            <p:spPr>
              <a:xfrm>
                <a:off x="2469526" y="1879129"/>
                <a:ext cx="4440447" cy="246221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𝑖𝑚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𝑖𝑚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𝑖𝑚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246C2B-733C-40C8-97E6-615239A83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526" y="1879129"/>
                <a:ext cx="4440447" cy="246221"/>
              </a:xfrm>
              <a:prstGeom prst="rect">
                <a:avLst/>
              </a:prstGeom>
              <a:blipFill>
                <a:blip r:embed="rId5"/>
                <a:stretch>
                  <a:fillRect t="-20930" b="-44186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A9D6D2-ACC0-4AAF-B81E-BFC3CA9832C5}"/>
                  </a:ext>
                </a:extLst>
              </p:cNvPr>
              <p:cNvSpPr txBox="1"/>
              <p:nvPr/>
            </p:nvSpPr>
            <p:spPr>
              <a:xfrm>
                <a:off x="7103886" y="2182605"/>
                <a:ext cx="1948137" cy="7782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600" dirty="0"/>
                  <a:t>-</a:t>
                </a:r>
                <a:r>
                  <a:rPr lang="en-US" sz="1600" dirty="0" err="1"/>
                  <a:t>th</a:t>
                </a:r>
                <a:r>
                  <a:rPr lang="en-US" sz="1600" dirty="0"/>
                  <a:t> row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16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: Hessian, locally computed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A9D6D2-ACC0-4AAF-B81E-BFC3CA983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886" y="2182605"/>
                <a:ext cx="1948137" cy="778290"/>
              </a:xfrm>
              <a:prstGeom prst="rect">
                <a:avLst/>
              </a:prstGeom>
              <a:blipFill>
                <a:blip r:embed="rId6"/>
                <a:stretch>
                  <a:fillRect l="-6250" t="-7813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5456B5-D1A1-4ED7-88BC-D966BC3B50CA}"/>
                  </a:ext>
                </a:extLst>
              </p:cNvPr>
              <p:cNvSpPr txBox="1"/>
              <p:nvPr/>
            </p:nvSpPr>
            <p:spPr>
              <a:xfrm>
                <a:off x="3804724" y="2295461"/>
                <a:ext cx="1982209" cy="48372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𝑖𝑚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5456B5-D1A1-4ED7-88BC-D966BC3B5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724" y="2295461"/>
                <a:ext cx="1982209" cy="4837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B8A762-2AF2-4937-A8CA-8EF8404B68C0}"/>
                  </a:ext>
                </a:extLst>
              </p:cNvPr>
              <p:cNvSpPr txBox="1"/>
              <p:nvPr/>
            </p:nvSpPr>
            <p:spPr>
              <a:xfrm>
                <a:off x="1115921" y="3074812"/>
                <a:ext cx="7172734" cy="492443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600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600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1600" dirty="0"/>
                  <a:t>,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B8A762-2AF2-4937-A8CA-8EF8404B6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21" y="3074812"/>
                <a:ext cx="7172734" cy="492443"/>
              </a:xfrm>
              <a:prstGeom prst="rect">
                <a:avLst/>
              </a:prstGeom>
              <a:blipFill>
                <a:blip r:embed="rId8"/>
                <a:stretch>
                  <a:fillRect l="-85" t="-12048" b="-22892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F80B385-6BC4-4A6F-ACDA-401462287A11}"/>
                  </a:ext>
                </a:extLst>
              </p:cNvPr>
              <p:cNvSpPr txBox="1"/>
              <p:nvPr/>
            </p:nvSpPr>
            <p:spPr>
              <a:xfrm>
                <a:off x="102990" y="790126"/>
                <a:ext cx="2180469" cy="24622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For each iteration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1600" dirty="0"/>
                  <a:t>: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F80B385-6BC4-4A6F-ACDA-401462287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90" y="790126"/>
                <a:ext cx="2180469" cy="246221"/>
              </a:xfrm>
              <a:prstGeom prst="rect">
                <a:avLst/>
              </a:prstGeom>
              <a:blipFill>
                <a:blip r:embed="rId9"/>
                <a:stretch>
                  <a:fillRect l="-5556" t="-23810" r="-4167" b="-4523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8D64080-BCFB-4CFF-A4EF-0BCB6BFFD0A6}"/>
              </a:ext>
            </a:extLst>
          </p:cNvPr>
          <p:cNvCxnSpPr>
            <a:cxnSpLocks/>
          </p:cNvCxnSpPr>
          <p:nvPr/>
        </p:nvCxnSpPr>
        <p:spPr>
          <a:xfrm>
            <a:off x="4689749" y="2109989"/>
            <a:ext cx="0" cy="2064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264975-AD5C-4E27-B930-78D82543EBBD}"/>
              </a:ext>
            </a:extLst>
          </p:cNvPr>
          <p:cNvCxnSpPr>
            <a:cxnSpLocks/>
          </p:cNvCxnSpPr>
          <p:nvPr/>
        </p:nvCxnSpPr>
        <p:spPr>
          <a:xfrm>
            <a:off x="4689749" y="2779183"/>
            <a:ext cx="0" cy="2734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AF3C8B-48F8-4F61-B2E2-B82F1605019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4689749" y="3567254"/>
            <a:ext cx="12539" cy="2468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F65093D-DF40-4070-95C2-4E212A7854AF}"/>
                  </a:ext>
                </a:extLst>
              </p:cNvPr>
              <p:cNvSpPr txBox="1"/>
              <p:nvPr/>
            </p:nvSpPr>
            <p:spPr>
              <a:xfrm>
                <a:off x="153684" y="1637488"/>
                <a:ext cx="147668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at each agent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F65093D-DF40-4070-95C2-4E212A785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84" y="1637488"/>
                <a:ext cx="1476686" cy="246221"/>
              </a:xfrm>
              <a:prstGeom prst="rect">
                <a:avLst/>
              </a:prstGeom>
              <a:blipFill>
                <a:blip r:embed="rId10"/>
                <a:stretch>
                  <a:fillRect l="-8264" t="-27500" r="-2479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CDB03B-E890-4530-8CD3-19F28A80581F}"/>
                  </a:ext>
                </a:extLst>
              </p:cNvPr>
              <p:cNvSpPr txBox="1"/>
              <p:nvPr/>
            </p:nvSpPr>
            <p:spPr>
              <a:xfrm>
                <a:off x="1892662" y="2070247"/>
                <a:ext cx="160332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agent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600" dirty="0"/>
                  <a:t> to server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CDB03B-E890-4530-8CD3-19F28A805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662" y="2070247"/>
                <a:ext cx="1603324" cy="246221"/>
              </a:xfrm>
              <a:prstGeom prst="rect">
                <a:avLst/>
              </a:prstGeom>
              <a:blipFill>
                <a:blip r:embed="rId11"/>
                <a:stretch>
                  <a:fillRect l="-7605" t="-27500" r="-494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CC392BD-304E-4F75-865A-AB92390F012C}"/>
                  </a:ext>
                </a:extLst>
              </p:cNvPr>
              <p:cNvSpPr txBox="1"/>
              <p:nvPr/>
            </p:nvSpPr>
            <p:spPr>
              <a:xfrm>
                <a:off x="102990" y="3563614"/>
                <a:ext cx="147668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at each agent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CC392BD-304E-4F75-865A-AB92390F0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90" y="3563614"/>
                <a:ext cx="1476686" cy="246221"/>
              </a:xfrm>
              <a:prstGeom prst="rect">
                <a:avLst/>
              </a:prstGeom>
              <a:blipFill>
                <a:blip r:embed="rId12"/>
                <a:stretch>
                  <a:fillRect l="-8678" t="-27500" r="-206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894CE45-CCA8-42CB-8912-C121C23F2B74}"/>
                  </a:ext>
                </a:extLst>
              </p:cNvPr>
              <p:cNvSpPr txBox="1"/>
              <p:nvPr/>
            </p:nvSpPr>
            <p:spPr>
              <a:xfrm>
                <a:off x="63389" y="2839363"/>
                <a:ext cx="210506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server to each agent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894CE45-CCA8-42CB-8912-C121C23F2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9" y="2839363"/>
                <a:ext cx="2105063" cy="246221"/>
              </a:xfrm>
              <a:prstGeom prst="rect">
                <a:avLst/>
              </a:prstGeom>
              <a:blipFill>
                <a:blip r:embed="rId13"/>
                <a:stretch>
                  <a:fillRect l="-5780" t="-27500" r="-1445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0A8137F0-E82B-4E37-9CDD-A98FBDE67CCA}"/>
              </a:ext>
            </a:extLst>
          </p:cNvPr>
          <p:cNvSpPr txBox="1"/>
          <p:nvPr/>
        </p:nvSpPr>
        <p:spPr>
          <a:xfrm>
            <a:off x="3004825" y="2682160"/>
            <a:ext cx="79989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/>
              <a:t>at server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06D777E-00E4-4695-BF4B-9AD3C373C34D}"/>
                  </a:ext>
                </a:extLst>
              </p:cNvPr>
              <p:cNvSpPr txBox="1"/>
              <p:nvPr/>
            </p:nvSpPr>
            <p:spPr>
              <a:xfrm>
                <a:off x="900862" y="3795215"/>
                <a:ext cx="7602851" cy="1323567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nary>
                        <m:naryPr>
                          <m:chr m:val="∑"/>
                          <m:limLoc m:val="subSup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den>
                          </m:f>
                        </m:e>
                      </m:nary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ℜ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ℑ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nary>
                        <m:naryPr>
                          <m:chr m:val="∑"/>
                          <m:limLoc m:val="subSup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den>
                          </m:f>
                        </m:e>
                      </m:nary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ℜ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ℑ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ℑ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ℜ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06D777E-00E4-4695-BF4B-9AD3C373C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62" y="3795215"/>
                <a:ext cx="7602851" cy="1323567"/>
              </a:xfrm>
              <a:prstGeom prst="rect">
                <a:avLst/>
              </a:prstGeom>
              <a:blipFill>
                <a:blip r:embed="rId14"/>
                <a:stretch>
                  <a:fillRect l="-166" t="-66981" b="-78302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3424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57;p81">
            <a:extLst>
              <a:ext uri="{FF2B5EF4-FFF2-40B4-BE49-F238E27FC236}">
                <a16:creationId xmlns:a16="http://schemas.microsoft.com/office/drawing/2014/main" id="{BEF062CC-847C-4FE9-B5E8-2FD759FF110C}"/>
              </a:ext>
            </a:extLst>
          </p:cNvPr>
          <p:cNvSpPr txBox="1">
            <a:spLocks/>
          </p:cNvSpPr>
          <p:nvPr/>
        </p:nvSpPr>
        <p:spPr>
          <a:xfrm>
            <a:off x="311700" y="77601"/>
            <a:ext cx="8756100" cy="394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dk1"/>
              </a:buClr>
              <a:buSzPts val="1100"/>
            </a:pPr>
            <a:r>
              <a:rPr lang="en-US" sz="2500" b="1" dirty="0"/>
              <a:t>Empirical Results: Synthetic Data</a:t>
            </a:r>
            <a:endParaRPr lang="en-US" sz="2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26E77E-F973-473E-A6C8-C3EDA94609AA}"/>
                  </a:ext>
                </a:extLst>
              </p:cNvPr>
              <p:cNvSpPr txBox="1"/>
              <p:nvPr/>
            </p:nvSpPr>
            <p:spPr>
              <a:xfrm>
                <a:off x="410180" y="1859669"/>
                <a:ext cx="4478470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# beamforming agents: 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=19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# receivers: 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=49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location of receivers: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600" dirty="0"/>
                  <a:t>, uniform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in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0,2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endParaRPr lang="en-US" sz="1600" dirty="0"/>
              </a:p>
              <a:p>
                <a:r>
                  <a:rPr lang="en-US" sz="1600" dirty="0"/>
                  <a:t>synchronized carrier frequency 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=40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𝑀𝐻𝑧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unknown i.i.d. Rayleigh fading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𝑖𝑚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26E77E-F973-473E-A6C8-C3EDA9460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80" y="1859669"/>
                <a:ext cx="4478470" cy="1231106"/>
              </a:xfrm>
              <a:prstGeom prst="rect">
                <a:avLst/>
              </a:prstGeom>
              <a:blipFill>
                <a:blip r:embed="rId2"/>
                <a:stretch>
                  <a:fillRect l="-2721" t="-4950" b="-9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CA9481-8DD0-4A61-880F-5A53B3578EB4}"/>
                  </a:ext>
                </a:extLst>
              </p:cNvPr>
              <p:cNvSpPr txBox="1"/>
              <p:nvPr/>
            </p:nvSpPr>
            <p:spPr>
              <a:xfrm>
                <a:off x="6573705" y="1903105"/>
                <a:ext cx="2280160" cy="13372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sz="1600" dirty="0"/>
                  <a:t> (IPG-DB)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600" dirty="0"/>
                  <a:t> (GD)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CA9481-8DD0-4A61-880F-5A53B3578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05" y="1903105"/>
                <a:ext cx="2280160" cy="13372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8477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57;p81">
            <a:extLst>
              <a:ext uri="{FF2B5EF4-FFF2-40B4-BE49-F238E27FC236}">
                <a16:creationId xmlns:a16="http://schemas.microsoft.com/office/drawing/2014/main" id="{BEF062CC-847C-4FE9-B5E8-2FD759FF110C}"/>
              </a:ext>
            </a:extLst>
          </p:cNvPr>
          <p:cNvSpPr txBox="1">
            <a:spLocks/>
          </p:cNvSpPr>
          <p:nvPr/>
        </p:nvSpPr>
        <p:spPr>
          <a:xfrm>
            <a:off x="311700" y="77601"/>
            <a:ext cx="8756100" cy="394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dk1"/>
              </a:buClr>
              <a:buSzPts val="1100"/>
            </a:pPr>
            <a:r>
              <a:rPr lang="en-US" sz="2500" b="1" dirty="0"/>
              <a:t>Empirical Results: Synthetic Data</a:t>
            </a:r>
            <a:endParaRPr lang="en-US" sz="2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385CC4-3756-4F5D-9456-186261C17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9" y="3411721"/>
            <a:ext cx="3514442" cy="1674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E909F0-8660-4807-8198-E9E01730E0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09"/>
          <a:stretch/>
        </p:blipFill>
        <p:spPr>
          <a:xfrm>
            <a:off x="5293130" y="1321531"/>
            <a:ext cx="3723573" cy="18603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B9E752-AF3E-44DB-ACB2-C0D84887CF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82"/>
          <a:stretch/>
        </p:blipFill>
        <p:spPr>
          <a:xfrm>
            <a:off x="5475757" y="3411721"/>
            <a:ext cx="3358317" cy="17317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D72299-038D-43C4-98C5-3B06D2A04A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29" y="1361518"/>
            <a:ext cx="3723573" cy="17745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544AB52-E851-4946-AC43-A58EC21AFDDC}"/>
                  </a:ext>
                </a:extLst>
              </p:cNvPr>
              <p:cNvSpPr txBox="1"/>
              <p:nvPr/>
            </p:nvSpPr>
            <p:spPr>
              <a:xfrm>
                <a:off x="3774081" y="1028181"/>
                <a:ext cx="2202258" cy="586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𝐴𝐹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544AB52-E851-4946-AC43-A58EC21AF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081" y="1028181"/>
                <a:ext cx="2202258" cy="5866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20EDF8-7487-41F0-8459-602231ABDA41}"/>
              </a:ext>
            </a:extLst>
          </p:cNvPr>
          <p:cNvCxnSpPr>
            <a:cxnSpLocks/>
          </p:cNvCxnSpPr>
          <p:nvPr/>
        </p:nvCxnSpPr>
        <p:spPr>
          <a:xfrm flipH="1" flipV="1">
            <a:off x="4802156" y="1527855"/>
            <a:ext cx="556343" cy="12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47B2CF5-BE31-432F-BA5D-7E04A49754FA}"/>
                  </a:ext>
                </a:extLst>
              </p:cNvPr>
              <p:cNvSpPr txBox="1"/>
              <p:nvPr/>
            </p:nvSpPr>
            <p:spPr>
              <a:xfrm>
                <a:off x="6472089" y="433297"/>
                <a:ext cx="2595711" cy="6273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600" dirty="0"/>
                  <a:t> (uniform weights)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 (nonuniform weights)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47B2CF5-BE31-432F-BA5D-7E04A4975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2089" y="433297"/>
                <a:ext cx="2595711" cy="627351"/>
              </a:xfrm>
              <a:prstGeom prst="rect">
                <a:avLst/>
              </a:prstGeom>
              <a:blipFill>
                <a:blip r:embed="rId7"/>
                <a:stretch>
                  <a:fillRect l="-1174" t="-9709" r="-3756" b="-9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22E642C-AC2B-4D38-ACCE-FE0C2199D1B7}"/>
              </a:ext>
            </a:extLst>
          </p:cNvPr>
          <p:cNvSpPr txBox="1"/>
          <p:nvPr/>
        </p:nvSpPr>
        <p:spPr>
          <a:xfrm>
            <a:off x="1477684" y="3136076"/>
            <a:ext cx="621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617BD7-85BC-4343-BB35-232C50D78712}"/>
              </a:ext>
            </a:extLst>
          </p:cNvPr>
          <p:cNvSpPr txBox="1"/>
          <p:nvPr/>
        </p:nvSpPr>
        <p:spPr>
          <a:xfrm>
            <a:off x="6959008" y="3136076"/>
            <a:ext cx="954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IPG-DB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4E4628-62CF-4AB4-A6ED-8005F5F77B1F}"/>
              </a:ext>
            </a:extLst>
          </p:cNvPr>
          <p:cNvSpPr txBox="1"/>
          <p:nvPr/>
        </p:nvSpPr>
        <p:spPr>
          <a:xfrm>
            <a:off x="6951957" y="1091649"/>
            <a:ext cx="961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IPG-DB</a:t>
            </a:r>
          </a:p>
        </p:txBody>
      </p:sp>
    </p:spTree>
    <p:extLst>
      <p:ext uri="{BB962C8B-B14F-4D97-AF65-F5344CB8AC3E}">
        <p14:creationId xmlns:p14="http://schemas.microsoft.com/office/powerpoint/2010/main" val="723835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57;p81">
            <a:extLst>
              <a:ext uri="{FF2B5EF4-FFF2-40B4-BE49-F238E27FC236}">
                <a16:creationId xmlns:a16="http://schemas.microsoft.com/office/drawing/2014/main" id="{BEF062CC-847C-4FE9-B5E8-2FD759FF110C}"/>
              </a:ext>
            </a:extLst>
          </p:cNvPr>
          <p:cNvSpPr txBox="1">
            <a:spLocks/>
          </p:cNvSpPr>
          <p:nvPr/>
        </p:nvSpPr>
        <p:spPr>
          <a:xfrm>
            <a:off x="311700" y="77601"/>
            <a:ext cx="8756100" cy="394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dk1"/>
              </a:buClr>
              <a:buSzPts val="1100"/>
            </a:pPr>
            <a:r>
              <a:rPr lang="en-US" sz="2500" b="1" dirty="0"/>
              <a:t>Empirical Results: LA Urban Environment</a:t>
            </a:r>
            <a:endParaRPr lang="en-US" sz="2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26E77E-F973-473E-A6C8-C3EDA94609AA}"/>
                  </a:ext>
                </a:extLst>
              </p:cNvPr>
              <p:cNvSpPr txBox="1"/>
              <p:nvPr/>
            </p:nvSpPr>
            <p:spPr>
              <a:xfrm>
                <a:off x="311700" y="1076417"/>
                <a:ext cx="5615320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# beamforming agents: 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# receivers: 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synchronized carrier frequency 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=40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𝑀𝐻𝑧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channel data only used for testing the performance of IPG-DB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26E77E-F973-473E-A6C8-C3EDA9460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1076417"/>
                <a:ext cx="5615320" cy="984885"/>
              </a:xfrm>
              <a:prstGeom prst="rect">
                <a:avLst/>
              </a:prstGeom>
              <a:blipFill>
                <a:blip r:embed="rId4"/>
                <a:stretch>
                  <a:fillRect l="-2172" t="-6832" r="-1194" b="-11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CA9481-8DD0-4A61-880F-5A53B3578EB4}"/>
                  </a:ext>
                </a:extLst>
              </p:cNvPr>
              <p:cNvSpPr txBox="1"/>
              <p:nvPr/>
            </p:nvSpPr>
            <p:spPr>
              <a:xfrm>
                <a:off x="6674727" y="681245"/>
                <a:ext cx="2393073" cy="1775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≤3000</m:t>
                            </m:r>
                          </m:e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0.1, 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&gt;3000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1600" dirty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CA9481-8DD0-4A61-880F-5A53B3578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727" y="681245"/>
                <a:ext cx="2393073" cy="17752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4B1BE71-022F-634D-882B-1411267E1E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431" t="14553" r="3673"/>
          <a:stretch/>
        </p:blipFill>
        <p:spPr>
          <a:xfrm>
            <a:off x="637068" y="2631964"/>
            <a:ext cx="2837503" cy="2126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C247BB-6D67-D04D-87F2-6F54E159353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3" t="21715" r="19760" b="21904"/>
          <a:stretch/>
        </p:blipFill>
        <p:spPr>
          <a:xfrm>
            <a:off x="4091895" y="2533631"/>
            <a:ext cx="3155072" cy="22341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E18B8C-ED8B-9947-A928-28127B9E92C9}"/>
              </a:ext>
            </a:extLst>
          </p:cNvPr>
          <p:cNvSpPr txBox="1"/>
          <p:nvPr/>
        </p:nvSpPr>
        <p:spPr>
          <a:xfrm>
            <a:off x="1873382" y="4835723"/>
            <a:ext cx="5632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Physics  based simulations using EM.CUBE (ARL Data)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3A7AA-A29F-6744-B71C-63E2581395CA}"/>
              </a:ext>
            </a:extLst>
          </p:cNvPr>
          <p:cNvSpPr txBox="1"/>
          <p:nvPr/>
        </p:nvSpPr>
        <p:spPr>
          <a:xfrm>
            <a:off x="786924" y="2269509"/>
            <a:ext cx="24801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A section of Los Angeles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712CBB-514D-B647-AAF5-62D59CC10998}"/>
              </a:ext>
            </a:extLst>
          </p:cNvPr>
          <p:cNvSpPr txBox="1"/>
          <p:nvPr/>
        </p:nvSpPr>
        <p:spPr>
          <a:xfrm>
            <a:off x="4779304" y="2210466"/>
            <a:ext cx="15215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3D CAD model</a:t>
            </a:r>
          </a:p>
        </p:txBody>
      </p:sp>
    </p:spTree>
    <p:extLst>
      <p:ext uri="{BB962C8B-B14F-4D97-AF65-F5344CB8AC3E}">
        <p14:creationId xmlns:p14="http://schemas.microsoft.com/office/powerpoint/2010/main" val="3687259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225DB39-AFFF-49F9-BCF4-0188D41D6A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50" t="4686" r="28746"/>
          <a:stretch/>
        </p:blipFill>
        <p:spPr>
          <a:xfrm>
            <a:off x="5182638" y="1092261"/>
            <a:ext cx="3885162" cy="36734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F0D561-7782-487A-A0BA-5D44AB816D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50" r="6781"/>
          <a:stretch/>
        </p:blipFill>
        <p:spPr>
          <a:xfrm>
            <a:off x="311699" y="3165630"/>
            <a:ext cx="4001809" cy="1977357"/>
          </a:xfrm>
          <a:prstGeom prst="rect">
            <a:avLst/>
          </a:prstGeom>
        </p:spPr>
      </p:pic>
      <p:sp>
        <p:nvSpPr>
          <p:cNvPr id="15" name="Google Shape;557;p81">
            <a:extLst>
              <a:ext uri="{FF2B5EF4-FFF2-40B4-BE49-F238E27FC236}">
                <a16:creationId xmlns:a16="http://schemas.microsoft.com/office/drawing/2014/main" id="{BEF062CC-847C-4FE9-B5E8-2FD759FF110C}"/>
              </a:ext>
            </a:extLst>
          </p:cNvPr>
          <p:cNvSpPr txBox="1">
            <a:spLocks/>
          </p:cNvSpPr>
          <p:nvPr/>
        </p:nvSpPr>
        <p:spPr>
          <a:xfrm>
            <a:off x="311700" y="77601"/>
            <a:ext cx="8756100" cy="394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dk1"/>
              </a:buClr>
              <a:buSzPts val="1100"/>
            </a:pPr>
            <a:r>
              <a:rPr lang="en-US" sz="2500" b="1" dirty="0"/>
              <a:t>Empirical Results: LA Urban Environment</a:t>
            </a:r>
            <a:endParaRPr lang="en-US" sz="25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617BD7-85BC-4343-BB35-232C50D78712}"/>
              </a:ext>
            </a:extLst>
          </p:cNvPr>
          <p:cNvSpPr txBox="1"/>
          <p:nvPr/>
        </p:nvSpPr>
        <p:spPr>
          <a:xfrm>
            <a:off x="4237861" y="2928994"/>
            <a:ext cx="903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IPG-DB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F0712F-CF72-4F26-9084-6806A569D5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69" t="3467" r="5159"/>
          <a:stretch/>
        </p:blipFill>
        <p:spPr>
          <a:xfrm>
            <a:off x="311700" y="757394"/>
            <a:ext cx="4001809" cy="205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43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Obtained and Expected Future Outcomes</a:t>
            </a:r>
            <a:endParaRPr dirty="0"/>
          </a:p>
        </p:txBody>
      </p:sp>
      <p:graphicFrame>
        <p:nvGraphicFramePr>
          <p:cNvPr id="90" name="Google Shape;90;p18"/>
          <p:cNvGraphicFramePr/>
          <p:nvPr/>
        </p:nvGraphicFramePr>
        <p:xfrm>
          <a:off x="311700" y="1208450"/>
          <a:ext cx="8364500" cy="2266450"/>
        </p:xfrm>
        <a:graphic>
          <a:graphicData uri="http://schemas.openxmlformats.org/drawingml/2006/table">
            <a:tbl>
              <a:tblPr bandRow="1" bandCol="1">
                <a:noFill/>
                <a:tableStyleId>{5C87B899-636F-4EED-B865-4296200DB803}</a:tableStyleId>
              </a:tblPr>
              <a:tblGrid>
                <a:gridCol w="266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9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Task</a:t>
                      </a:r>
                      <a:endParaRPr sz="1200" i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Results/Outcomes in Collaboration with ARL 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2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Task 1.6.1 </a:t>
                      </a: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Fundamental limits on desired pattern generation</a:t>
                      </a: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sz="1400" b="1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68575" marR="68575" marT="0" marB="0" anchor="ctr">
                    <a:lnL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Characterize constructively the tradeoff between generating an arbitrary far-field radiation pattern and number of deployed robotic systems</a:t>
                      </a:r>
                      <a:endParaRPr sz="1200" b="1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68575" marR="68575" marT="0" marB="0" anchor="ctr">
                    <a:lnL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9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Task 1.6.2 Efficient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Reinforcement learning for array control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sz="140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68575" marR="68575" marT="0" marB="0" anchor="ctr">
                    <a:lnL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9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Develop efficient novel policy gradient based RL algorithms to solve the problem of distributed beamforming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BD3E7E1-C69E-C244-8A2E-4D3A5BD2E94E}"/>
              </a:ext>
            </a:extLst>
          </p:cNvPr>
          <p:cNvSpPr/>
          <p:nvPr/>
        </p:nvSpPr>
        <p:spPr>
          <a:xfrm>
            <a:off x="374663" y="4218614"/>
            <a:ext cx="86301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Work submitted to</a:t>
            </a:r>
            <a:r>
              <a:rPr lang="en-US" sz="1200" dirty="0"/>
              <a:t>: </a:t>
            </a:r>
            <a:r>
              <a:rPr lang="en-US" sz="1200" i="1" dirty="0"/>
              <a:t>Kushal Chakrabarti, Amrit S. </a:t>
            </a:r>
            <a:r>
              <a:rPr lang="en-US" sz="1200" i="1" dirty="0" err="1"/>
              <a:t>Bedi</a:t>
            </a:r>
            <a:r>
              <a:rPr lang="en-US" sz="1200" i="1" dirty="0"/>
              <a:t>, </a:t>
            </a:r>
            <a:r>
              <a:rPr lang="en-US" sz="1200" i="1" dirty="0" err="1"/>
              <a:t>Fikadu</a:t>
            </a:r>
            <a:r>
              <a:rPr lang="en-US" sz="1200" i="1" dirty="0"/>
              <a:t> T. </a:t>
            </a:r>
            <a:r>
              <a:rPr lang="en-US" sz="1200" i="1" dirty="0" err="1"/>
              <a:t>Dagefu</a:t>
            </a:r>
            <a:r>
              <a:rPr lang="en-US" sz="1200" i="1" dirty="0"/>
              <a:t>, Jeffrey N. Twigg, and Nikhil Chopra. Fast distributed beamforming without Receiver Feedback. In 2016 56th Annual Asilomar Conference on Signals, Systems, and Computers. 2022. (under review)</a:t>
            </a:r>
          </a:p>
        </p:txBody>
      </p:sp>
    </p:spTree>
    <p:extLst>
      <p:ext uri="{BB962C8B-B14F-4D97-AF65-F5344CB8AC3E}">
        <p14:creationId xmlns:p14="http://schemas.microsoft.com/office/powerpoint/2010/main" val="2870684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820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Alternate Framework: Position Optimization IPG-DB</a:t>
            </a:r>
            <a:endParaRPr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703C5E0-552D-A461-1FF7-B797B40EB2ED}"/>
                  </a:ext>
                </a:extLst>
              </p:cNvPr>
              <p:cNvSpPr txBox="1"/>
              <p:nvPr/>
            </p:nvSpPr>
            <p:spPr>
              <a:xfrm>
                <a:off x="103631" y="470919"/>
                <a:ext cx="439819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agent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1600" dirty="0"/>
                  <a:t>, server: 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703C5E0-552D-A461-1FF7-B797B40EB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31" y="470919"/>
                <a:ext cx="4398192" cy="246221"/>
              </a:xfrm>
              <a:prstGeom prst="rect">
                <a:avLst/>
              </a:prstGeom>
              <a:blipFill>
                <a:blip r:embed="rId3"/>
                <a:stretch>
                  <a:fillRect l="-2774" t="-24390" b="-48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14A2AC-1772-D3B9-6C14-2423F950814C}"/>
                  </a:ext>
                </a:extLst>
              </p:cNvPr>
              <p:cNvSpPr txBox="1"/>
              <p:nvPr/>
            </p:nvSpPr>
            <p:spPr>
              <a:xfrm>
                <a:off x="417074" y="1020909"/>
                <a:ext cx="8545353" cy="627351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𝑖𝑚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unc>
                        <m:func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unc>
                        <m:func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𝑖𝑚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𝑖𝑚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𝑖𝑚</m:t>
                            </m:r>
                          </m:sub>
                        </m:sSub>
                      </m:den>
                    </m:f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𝜁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𝑖𝑚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𝑖𝑚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𝑖𝑚</m:t>
                            </m:r>
                          </m:sub>
                        </m:sSub>
                      </m:den>
                    </m:f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𝜁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𝑖𝑚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𝑖𝑚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𝑖𝑚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𝑖𝑚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14A2AC-1772-D3B9-6C14-2423F9508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74" y="1020909"/>
                <a:ext cx="8545353" cy="627351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6F681C-12FA-96D2-3B07-0D13281698AE}"/>
                  </a:ext>
                </a:extLst>
              </p:cNvPr>
              <p:cNvSpPr txBox="1"/>
              <p:nvPr/>
            </p:nvSpPr>
            <p:spPr>
              <a:xfrm>
                <a:off x="5082311" y="471881"/>
                <a:ext cx="406168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server broadcasts to each agent: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(0)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6F681C-12FA-96D2-3B07-0D1328169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311" y="471881"/>
                <a:ext cx="4061689" cy="246221"/>
              </a:xfrm>
              <a:prstGeom prst="rect">
                <a:avLst/>
              </a:prstGeom>
              <a:blipFill>
                <a:blip r:embed="rId5"/>
                <a:stretch>
                  <a:fillRect l="-3153" t="-24390" r="-1351" b="-48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3A3AC43-1220-1E9A-AF18-ED49748F90C1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4689749" y="1648260"/>
            <a:ext cx="2" cy="2396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97B308A-0232-835D-AD25-9E1BAA2894F3}"/>
              </a:ext>
            </a:extLst>
          </p:cNvPr>
          <p:cNvSpPr txBox="1"/>
          <p:nvPr/>
        </p:nvSpPr>
        <p:spPr>
          <a:xfrm>
            <a:off x="4689717" y="1879129"/>
            <a:ext cx="65" cy="24622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lIns="0" tIns="0" rIns="0" bIns="0" rtlCol="0">
            <a:spAutoFit/>
          </a:bodyPr>
          <a:lstStyle/>
          <a:p>
            <a:pPr algn="ctr"/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C454BD-8EB8-4E84-99FD-7906C04DC04A}"/>
                  </a:ext>
                </a:extLst>
              </p:cNvPr>
              <p:cNvSpPr txBox="1"/>
              <p:nvPr/>
            </p:nvSpPr>
            <p:spPr>
              <a:xfrm>
                <a:off x="7103886" y="2182605"/>
                <a:ext cx="1948137" cy="7782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600" dirty="0"/>
                  <a:t>-</a:t>
                </a:r>
                <a:r>
                  <a:rPr lang="en-US" sz="1600" dirty="0" err="1"/>
                  <a:t>th</a:t>
                </a:r>
                <a:r>
                  <a:rPr lang="en-US" sz="1600" dirty="0"/>
                  <a:t> row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16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: Hessian, locally computed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C454BD-8EB8-4E84-99FD-7906C04DC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886" y="2182605"/>
                <a:ext cx="1948137" cy="778290"/>
              </a:xfrm>
              <a:prstGeom prst="rect">
                <a:avLst/>
              </a:prstGeom>
              <a:blipFill>
                <a:blip r:embed="rId6"/>
                <a:stretch>
                  <a:fillRect l="-6250" t="-7813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AD8FAD4-B7CA-3202-F64A-E3A4A4ED66D2}"/>
              </a:ext>
            </a:extLst>
          </p:cNvPr>
          <p:cNvSpPr txBox="1"/>
          <p:nvPr/>
        </p:nvSpPr>
        <p:spPr>
          <a:xfrm>
            <a:off x="4689652" y="2379764"/>
            <a:ext cx="65" cy="24622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lIns="0" tIns="0" rIns="0" bIns="0" rtlCol="0">
            <a:spAutoFit/>
          </a:bodyPr>
          <a:lstStyle/>
          <a:p>
            <a:pPr/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BB7FF6-6ABD-7330-DD87-E15E6698300D}"/>
              </a:ext>
            </a:extLst>
          </p:cNvPr>
          <p:cNvSpPr txBox="1"/>
          <p:nvPr/>
        </p:nvSpPr>
        <p:spPr>
          <a:xfrm>
            <a:off x="4702256" y="3074812"/>
            <a:ext cx="64" cy="24622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lIns="0" tIns="0" rIns="0" bIns="0" rtlCol="0">
            <a:spAutoFit/>
          </a:bodyPr>
          <a:lstStyle/>
          <a:p>
            <a:pPr algn="ctr"/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07E073-1327-FE16-DE79-B9F8AFB9C599}"/>
                  </a:ext>
                </a:extLst>
              </p:cNvPr>
              <p:cNvSpPr txBox="1"/>
              <p:nvPr/>
            </p:nvSpPr>
            <p:spPr>
              <a:xfrm>
                <a:off x="102990" y="790126"/>
                <a:ext cx="2180469" cy="24622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For each iteration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1600" dirty="0"/>
                  <a:t>: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07E073-1327-FE16-DE79-B9F8AFB9C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90" y="790126"/>
                <a:ext cx="2180469" cy="246221"/>
              </a:xfrm>
              <a:prstGeom prst="rect">
                <a:avLst/>
              </a:prstGeom>
              <a:blipFill>
                <a:blip r:embed="rId7"/>
                <a:stretch>
                  <a:fillRect l="-5556" t="-23810" r="-4167" b="-4523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DF5401A-5651-7855-9B1A-7CB6ADF52E06}"/>
              </a:ext>
            </a:extLst>
          </p:cNvPr>
          <p:cNvCxnSpPr>
            <a:cxnSpLocks/>
          </p:cNvCxnSpPr>
          <p:nvPr/>
        </p:nvCxnSpPr>
        <p:spPr>
          <a:xfrm>
            <a:off x="4689749" y="2109989"/>
            <a:ext cx="0" cy="2064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A19138D-F20A-EE6D-2EDD-D90D4FBBFAB8}"/>
              </a:ext>
            </a:extLst>
          </p:cNvPr>
          <p:cNvCxnSpPr>
            <a:cxnSpLocks/>
          </p:cNvCxnSpPr>
          <p:nvPr/>
        </p:nvCxnSpPr>
        <p:spPr>
          <a:xfrm>
            <a:off x="4689749" y="2779183"/>
            <a:ext cx="0" cy="2734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913495B-947A-A68E-9B5F-B041525799FC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4689749" y="3321033"/>
            <a:ext cx="12539" cy="4931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E5840E0-EE56-6490-C2C5-FAD1C18D3E74}"/>
                  </a:ext>
                </a:extLst>
              </p:cNvPr>
              <p:cNvSpPr txBox="1"/>
              <p:nvPr/>
            </p:nvSpPr>
            <p:spPr>
              <a:xfrm>
                <a:off x="153684" y="1637488"/>
                <a:ext cx="147668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at each agent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E5840E0-EE56-6490-C2C5-FAD1C18D3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84" y="1637488"/>
                <a:ext cx="1476686" cy="246221"/>
              </a:xfrm>
              <a:prstGeom prst="rect">
                <a:avLst/>
              </a:prstGeom>
              <a:blipFill>
                <a:blip r:embed="rId8"/>
                <a:stretch>
                  <a:fillRect l="-8264" t="-27500" r="-2479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E278905-1535-EE58-9649-FCC0432E0EC3}"/>
                  </a:ext>
                </a:extLst>
              </p:cNvPr>
              <p:cNvSpPr txBox="1"/>
              <p:nvPr/>
            </p:nvSpPr>
            <p:spPr>
              <a:xfrm>
                <a:off x="1892662" y="2070247"/>
                <a:ext cx="160332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agent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600" dirty="0"/>
                  <a:t> to server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E278905-1535-EE58-9649-FCC0432E0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662" y="2070247"/>
                <a:ext cx="1603324" cy="246221"/>
              </a:xfrm>
              <a:prstGeom prst="rect">
                <a:avLst/>
              </a:prstGeom>
              <a:blipFill>
                <a:blip r:embed="rId9"/>
                <a:stretch>
                  <a:fillRect l="-7605" t="-27500" r="-494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268517-34E9-3EC3-38F3-B15FA7A021AA}"/>
                  </a:ext>
                </a:extLst>
              </p:cNvPr>
              <p:cNvSpPr txBox="1"/>
              <p:nvPr/>
            </p:nvSpPr>
            <p:spPr>
              <a:xfrm>
                <a:off x="102990" y="3563614"/>
                <a:ext cx="147668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at each agent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268517-34E9-3EC3-38F3-B15FA7A02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90" y="3563614"/>
                <a:ext cx="1476686" cy="246221"/>
              </a:xfrm>
              <a:prstGeom prst="rect">
                <a:avLst/>
              </a:prstGeom>
              <a:blipFill>
                <a:blip r:embed="rId10"/>
                <a:stretch>
                  <a:fillRect l="-8678" t="-27500" r="-206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CD9262-FB63-47E7-7A9B-3F2CDA2C7F39}"/>
                  </a:ext>
                </a:extLst>
              </p:cNvPr>
              <p:cNvSpPr txBox="1"/>
              <p:nvPr/>
            </p:nvSpPr>
            <p:spPr>
              <a:xfrm>
                <a:off x="63389" y="2839363"/>
                <a:ext cx="210506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server to each agent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CD9262-FB63-47E7-7A9B-3F2CDA2C7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9" y="2839363"/>
                <a:ext cx="2105063" cy="246221"/>
              </a:xfrm>
              <a:prstGeom prst="rect">
                <a:avLst/>
              </a:prstGeom>
              <a:blipFill>
                <a:blip r:embed="rId11"/>
                <a:stretch>
                  <a:fillRect l="-5780" t="-27500" r="-1445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47DD7617-E690-FFE5-CF3A-B5E10867FB52}"/>
              </a:ext>
            </a:extLst>
          </p:cNvPr>
          <p:cNvSpPr txBox="1"/>
          <p:nvPr/>
        </p:nvSpPr>
        <p:spPr>
          <a:xfrm>
            <a:off x="3004825" y="2682160"/>
            <a:ext cx="79989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/>
              <a:t>at server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DADBF0-92C4-3501-D3E5-A65BE2D84642}"/>
                  </a:ext>
                </a:extLst>
              </p:cNvPr>
              <p:cNvSpPr txBox="1"/>
              <p:nvPr/>
            </p:nvSpPr>
            <p:spPr>
              <a:xfrm>
                <a:off x="1859714" y="3795215"/>
                <a:ext cx="5685146" cy="125111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nary>
                        <m:naryPr>
                          <m:chr m:val="∑"/>
                          <m:limLoc m:val="subSup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  <m:e/>
                      </m:nary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nary>
                        <m:naryPr>
                          <m:chr m:val="∑"/>
                          <m:limLoc m:val="subSup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  <m:e/>
                      </m:nary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DADBF0-92C4-3501-D3E5-A65BE2D84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714" y="3795215"/>
                <a:ext cx="5685146" cy="1251112"/>
              </a:xfrm>
              <a:prstGeom prst="rect">
                <a:avLst/>
              </a:prstGeom>
              <a:blipFill>
                <a:blip r:embed="rId12"/>
                <a:stretch>
                  <a:fillRect l="-749" b="-434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5818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Reinforcement Learning: Sparse Bayesian Learning</a:t>
            </a:r>
            <a:endParaRPr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D3E7E1-C69E-C244-8A2E-4D3A5BD2E94E}"/>
              </a:ext>
            </a:extLst>
          </p:cNvPr>
          <p:cNvSpPr/>
          <p:nvPr/>
        </p:nvSpPr>
        <p:spPr>
          <a:xfrm>
            <a:off x="374663" y="4218614"/>
            <a:ext cx="86301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SBL Implementation based on: </a:t>
            </a:r>
            <a:r>
              <a:rPr lang="en-US" sz="1600" dirty="0" err="1"/>
              <a:t>Anjaly</a:t>
            </a:r>
            <a:r>
              <a:rPr lang="en-US" sz="1600" dirty="0"/>
              <a:t> </a:t>
            </a:r>
            <a:r>
              <a:rPr lang="en-US" sz="1600" dirty="0" err="1"/>
              <a:t>Parayil</a:t>
            </a:r>
            <a:r>
              <a:rPr lang="en-US" sz="1600" dirty="0"/>
              <a:t>, Amrit Singh </a:t>
            </a:r>
            <a:r>
              <a:rPr lang="en-US" sz="1600" dirty="0" err="1"/>
              <a:t>Bedi</a:t>
            </a:r>
            <a:r>
              <a:rPr lang="en-US" sz="1600" dirty="0"/>
              <a:t>, and Alec Koppel, </a:t>
            </a:r>
            <a:r>
              <a:rPr lang="en-US" sz="1600" i="1" dirty="0"/>
              <a:t>Joint Position and Beamforming Control via Alternating Nonlinear Least-Squares with a Hierarchical Gamma Prior, 2021 American Control Conference (ACC)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308694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Multilevel Optimization: Approach</a:t>
            </a:r>
            <a:endParaRPr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5A5036-BE20-C3E9-C6B9-059669BF1D75}"/>
              </a:ext>
            </a:extLst>
          </p:cNvPr>
          <p:cNvSpPr txBox="1"/>
          <p:nvPr/>
        </p:nvSpPr>
        <p:spPr>
          <a:xfrm>
            <a:off x="3189371" y="1016510"/>
            <a:ext cx="296106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Level 1: Sparse Bayesian Learning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B0D4174-C3F0-5A85-02BB-D3C6CE6E11C7}"/>
              </a:ext>
            </a:extLst>
          </p:cNvPr>
          <p:cNvCxnSpPr>
            <a:cxnSpLocks/>
          </p:cNvCxnSpPr>
          <p:nvPr/>
        </p:nvCxnSpPr>
        <p:spPr>
          <a:xfrm>
            <a:off x="4669905" y="1364630"/>
            <a:ext cx="0" cy="27902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9E493E7-6E76-D200-44DD-C9D16FEE57B0}"/>
              </a:ext>
            </a:extLst>
          </p:cNvPr>
          <p:cNvGrpSpPr/>
          <p:nvPr/>
        </p:nvGrpSpPr>
        <p:grpSpPr>
          <a:xfrm>
            <a:off x="2723441" y="2401204"/>
            <a:ext cx="3892925" cy="1815882"/>
            <a:chOff x="3872751" y="2153035"/>
            <a:chExt cx="3892925" cy="181588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0C05BD-5B3F-1AE8-319B-41BC9B924D3E}"/>
                </a:ext>
              </a:extLst>
            </p:cNvPr>
            <p:cNvSpPr txBox="1"/>
            <p:nvPr/>
          </p:nvSpPr>
          <p:spPr>
            <a:xfrm>
              <a:off x="3872751" y="2153035"/>
              <a:ext cx="3892925" cy="1815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Level 2: IPG-DB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55ECEF-EC14-D781-C942-49FA49D7C5B4}"/>
                </a:ext>
              </a:extLst>
            </p:cNvPr>
            <p:cNvSpPr txBox="1"/>
            <p:nvPr/>
          </p:nvSpPr>
          <p:spPr>
            <a:xfrm>
              <a:off x="4323943" y="2417861"/>
              <a:ext cx="3031599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2.1 – Phase/Amplitude Optimization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97A30C-E523-5E44-DD85-49F0A6F2C55D}"/>
                </a:ext>
              </a:extLst>
            </p:cNvPr>
            <p:cNvSpPr txBox="1"/>
            <p:nvPr/>
          </p:nvSpPr>
          <p:spPr>
            <a:xfrm>
              <a:off x="4337388" y="3355793"/>
              <a:ext cx="3018154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2.2 – Position Optimization</a:t>
              </a:r>
            </a:p>
          </p:txBody>
        </p:sp>
        <p:sp>
          <p:nvSpPr>
            <p:cNvPr id="14" name="Arrow: Curved Right 13">
              <a:extLst>
                <a:ext uri="{FF2B5EF4-FFF2-40B4-BE49-F238E27FC236}">
                  <a16:creationId xmlns:a16="http://schemas.microsoft.com/office/drawing/2014/main" id="{A6512025-9C4D-CAAD-3180-0C66149F5A22}"/>
                </a:ext>
              </a:extLst>
            </p:cNvPr>
            <p:cNvSpPr/>
            <p:nvPr/>
          </p:nvSpPr>
          <p:spPr>
            <a:xfrm>
              <a:off x="4081895" y="2520283"/>
              <a:ext cx="242047" cy="989399"/>
            </a:xfrm>
            <a:prstGeom prst="curved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Arrow: Curved Left 14">
              <a:extLst>
                <a:ext uri="{FF2B5EF4-FFF2-40B4-BE49-F238E27FC236}">
                  <a16:creationId xmlns:a16="http://schemas.microsoft.com/office/drawing/2014/main" id="{8DDD6970-C97F-6D38-6703-09F793825522}"/>
                </a:ext>
              </a:extLst>
            </p:cNvPr>
            <p:cNvSpPr/>
            <p:nvPr/>
          </p:nvSpPr>
          <p:spPr>
            <a:xfrm flipV="1">
              <a:off x="7368988" y="2417861"/>
              <a:ext cx="336177" cy="1091821"/>
            </a:xfrm>
            <a:prstGeom prst="curvedLeftArrow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D3EE5CB-6254-656F-6526-F36F7308317D}"/>
              </a:ext>
            </a:extLst>
          </p:cNvPr>
          <p:cNvGrpSpPr/>
          <p:nvPr/>
        </p:nvGrpSpPr>
        <p:grpSpPr>
          <a:xfrm>
            <a:off x="2149918" y="1672535"/>
            <a:ext cx="5081028" cy="378710"/>
            <a:chOff x="1327065" y="1616625"/>
            <a:chExt cx="5081028" cy="378710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56E80BC-08D6-20DA-F712-CF1D249C21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2109" y="1650515"/>
              <a:ext cx="2305984" cy="344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6F8945-C1BB-31ED-3451-4AB9EB0A07EF}"/>
                </a:ext>
              </a:extLst>
            </p:cNvPr>
            <p:cNvSpPr txBox="1"/>
            <p:nvPr/>
          </p:nvSpPr>
          <p:spPr>
            <a:xfrm>
              <a:off x="1327065" y="1616625"/>
              <a:ext cx="27927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Initial Tx weight guess satisfying:</a:t>
              </a: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D813C0B-2EAE-5F30-8259-2F26AE1B60A3}"/>
              </a:ext>
            </a:extLst>
          </p:cNvPr>
          <p:cNvCxnSpPr>
            <a:cxnSpLocks/>
          </p:cNvCxnSpPr>
          <p:nvPr/>
        </p:nvCxnSpPr>
        <p:spPr>
          <a:xfrm>
            <a:off x="4691966" y="2051245"/>
            <a:ext cx="0" cy="27902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24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Multilevel Optimization: Results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934148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AF5AF-217F-495F-AE6F-5F4900F4F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Beamforming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8C8185-586F-436C-B2EB-B4DE7E94D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482" y="2327232"/>
            <a:ext cx="2438980" cy="26311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FC90FA-AA8D-495F-9A38-306845FD07FE}"/>
              </a:ext>
            </a:extLst>
          </p:cNvPr>
          <p:cNvSpPr txBox="1"/>
          <p:nvPr/>
        </p:nvSpPr>
        <p:spPr>
          <a:xfrm>
            <a:off x="91695" y="2172555"/>
            <a:ext cx="246747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System Font Regular"/>
              <a:buChar char="-"/>
            </a:pPr>
            <a:r>
              <a:rPr lang="en-US" dirty="0">
                <a:solidFill>
                  <a:schemeClr val="tx1"/>
                </a:solidFill>
              </a:rPr>
              <a:t>Creates coherent signal using multiple antennas</a:t>
            </a:r>
          </a:p>
          <a:p>
            <a:pPr marL="285750" indent="-285750">
              <a:buFont typeface="System Font Regular"/>
              <a:buChar char="-"/>
            </a:pPr>
            <a:r>
              <a:rPr lang="en-US" dirty="0">
                <a:solidFill>
                  <a:schemeClr val="tx1"/>
                </a:solidFill>
              </a:rPr>
              <a:t>Directional, Controlled Pattern</a:t>
            </a:r>
          </a:p>
          <a:p>
            <a:pPr marL="742950" lvl="1" indent="-285750">
              <a:buFont typeface="System Font Regular"/>
              <a:buChar char="-"/>
            </a:pPr>
            <a:r>
              <a:rPr lang="en-US" dirty="0">
                <a:solidFill>
                  <a:schemeClr val="tx1"/>
                </a:solidFill>
              </a:rPr>
              <a:t>Covert Comms</a:t>
            </a:r>
          </a:p>
          <a:p>
            <a:pPr marL="742950" lvl="1" indent="-285750">
              <a:buFont typeface="System Font Regular"/>
              <a:buChar char="-"/>
            </a:pPr>
            <a:r>
              <a:rPr lang="en-US" dirty="0">
                <a:solidFill>
                  <a:schemeClr val="tx1"/>
                </a:solidFill>
              </a:rPr>
              <a:t>Targeted Jamming</a:t>
            </a:r>
          </a:p>
          <a:p>
            <a:pPr marL="742950" lvl="1" indent="-285750">
              <a:buFont typeface="System Font Regular"/>
              <a:buChar char="-"/>
            </a:pPr>
            <a:r>
              <a:rPr lang="en-US" dirty="0">
                <a:solidFill>
                  <a:schemeClr val="tx1"/>
                </a:solidFill>
              </a:rPr>
              <a:t>Radar</a:t>
            </a:r>
          </a:p>
          <a:p>
            <a:pPr marL="285750" indent="-285750">
              <a:buFont typeface="System Font Regular"/>
              <a:buChar char="-"/>
            </a:pPr>
            <a:r>
              <a:rPr lang="en-US" dirty="0">
                <a:solidFill>
                  <a:schemeClr val="tx1"/>
                </a:solidFill>
              </a:rPr>
              <a:t>Electronically steerable</a:t>
            </a:r>
          </a:p>
          <a:p>
            <a:pPr marL="285750" indent="-285750">
              <a:buFont typeface="System Font Regular"/>
              <a:buChar char="-"/>
            </a:pPr>
            <a:r>
              <a:rPr lang="en-US" dirty="0">
                <a:solidFill>
                  <a:schemeClr val="tx1"/>
                </a:solidFill>
              </a:rPr>
              <a:t>Gain is N^2 </a:t>
            </a:r>
          </a:p>
          <a:p>
            <a:pPr marL="285750" indent="-285750">
              <a:buFont typeface="System Font Regular"/>
              <a:buChar char="-"/>
            </a:pPr>
            <a:r>
              <a:rPr lang="en-US" dirty="0">
                <a:solidFill>
                  <a:schemeClr val="tx1"/>
                </a:solidFill>
              </a:rPr>
              <a:t>   5 Element Array @2W</a:t>
            </a:r>
          </a:p>
          <a:p>
            <a:pPr marL="285750" indent="-285750">
              <a:buFont typeface="System Font Regular"/>
              <a:buChar char="-"/>
            </a:pPr>
            <a:r>
              <a:rPr lang="en-US" dirty="0">
                <a:solidFill>
                  <a:schemeClr val="tx1"/>
                </a:solidFill>
              </a:rPr>
              <a:t>   = 1 50W Tx  </a:t>
            </a:r>
          </a:p>
          <a:p>
            <a:r>
              <a:rPr lang="en-US" sz="1400" dirty="0"/>
              <a:t>    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C51B03AB-98DF-4A8F-81F7-7ABD93EB6498}"/>
              </a:ext>
            </a:extLst>
          </p:cNvPr>
          <p:cNvSpPr/>
          <p:nvPr/>
        </p:nvSpPr>
        <p:spPr>
          <a:xfrm rot="3283156">
            <a:off x="7347256" y="2137497"/>
            <a:ext cx="1389577" cy="1282933"/>
          </a:xfrm>
          <a:prstGeom prst="arc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A5F3B603-EC99-4A1F-BC44-CFC06BAF93A9}"/>
              </a:ext>
            </a:extLst>
          </p:cNvPr>
          <p:cNvSpPr/>
          <p:nvPr/>
        </p:nvSpPr>
        <p:spPr>
          <a:xfrm rot="3283156">
            <a:off x="7263094" y="2906551"/>
            <a:ext cx="1389577" cy="1282933"/>
          </a:xfrm>
          <a:prstGeom prst="arc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D4674604-9B59-47B7-A49E-CD7E8F168ACF}"/>
              </a:ext>
            </a:extLst>
          </p:cNvPr>
          <p:cNvSpPr/>
          <p:nvPr/>
        </p:nvSpPr>
        <p:spPr>
          <a:xfrm rot="3283156">
            <a:off x="7627085" y="2037324"/>
            <a:ext cx="1389577" cy="1282933"/>
          </a:xfrm>
          <a:prstGeom prst="arc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7522D95B-7BAE-4F1F-91BE-21AFA58D203F}"/>
              </a:ext>
            </a:extLst>
          </p:cNvPr>
          <p:cNvSpPr/>
          <p:nvPr/>
        </p:nvSpPr>
        <p:spPr>
          <a:xfrm rot="3283156">
            <a:off x="7587400" y="2829373"/>
            <a:ext cx="1389577" cy="1282933"/>
          </a:xfrm>
          <a:prstGeom prst="arc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3D23C69-BF45-40E9-ACC5-7C93E7698993}"/>
              </a:ext>
            </a:extLst>
          </p:cNvPr>
          <p:cNvSpPr/>
          <p:nvPr/>
        </p:nvSpPr>
        <p:spPr>
          <a:xfrm>
            <a:off x="1566196" y="4609702"/>
            <a:ext cx="1254044" cy="3108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Phase Controller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F1BD15-AFD1-4C53-9316-5188524B2957}"/>
              </a:ext>
            </a:extLst>
          </p:cNvPr>
          <p:cNvSpPr txBox="1"/>
          <p:nvPr/>
        </p:nvSpPr>
        <p:spPr>
          <a:xfrm>
            <a:off x="3052288" y="2138171"/>
            <a:ext cx="9525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Coherent</a:t>
            </a:r>
          </a:p>
          <a:p>
            <a:r>
              <a:rPr lang="en-US" sz="1050" dirty="0"/>
              <a:t>Phase Front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1DE007E-4951-4352-86F6-FF4EBAAE1654}"/>
              </a:ext>
            </a:extLst>
          </p:cNvPr>
          <p:cNvCxnSpPr>
            <a:cxnSpLocks/>
          </p:cNvCxnSpPr>
          <p:nvPr/>
        </p:nvCxnSpPr>
        <p:spPr>
          <a:xfrm>
            <a:off x="4008006" y="2264281"/>
            <a:ext cx="312341" cy="145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67B4A6F-2178-4EC1-8C1F-3AE2381CFF8F}"/>
              </a:ext>
            </a:extLst>
          </p:cNvPr>
          <p:cNvSpPr txBox="1"/>
          <p:nvPr/>
        </p:nvSpPr>
        <p:spPr>
          <a:xfrm>
            <a:off x="2820240" y="4883094"/>
            <a:ext cx="18855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 Black" panose="020B0A04020102020204" pitchFamily="34" charset="0"/>
              </a:rPr>
              <a:t>N-element Phased Array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06C96D3-7D0D-468D-AB1E-113311E3C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608" y="2604662"/>
            <a:ext cx="666159" cy="46712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0191163-B8E5-47FE-B8C3-952FB0995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411" y="2819621"/>
            <a:ext cx="844480" cy="5921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BA5214D-A442-4ADA-A845-55B7BB6DB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900" y="3117197"/>
            <a:ext cx="912610" cy="639939"/>
          </a:xfrm>
          <a:prstGeom prst="rect">
            <a:avLst/>
          </a:prstGeom>
        </p:spPr>
      </p:pic>
      <p:sp>
        <p:nvSpPr>
          <p:cNvPr id="59" name="Arrow: Right 58">
            <a:extLst>
              <a:ext uri="{FF2B5EF4-FFF2-40B4-BE49-F238E27FC236}">
                <a16:creationId xmlns:a16="http://schemas.microsoft.com/office/drawing/2014/main" id="{44BDC0B7-74A8-43EA-BFD5-07EFF0C87451}"/>
              </a:ext>
            </a:extLst>
          </p:cNvPr>
          <p:cNvSpPr/>
          <p:nvPr/>
        </p:nvSpPr>
        <p:spPr>
          <a:xfrm>
            <a:off x="4981277" y="2264281"/>
            <a:ext cx="1474890" cy="17559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Distributed</a:t>
            </a:r>
          </a:p>
          <a:p>
            <a:pPr algn="ctr"/>
            <a:r>
              <a:rPr lang="en-US" dirty="0"/>
              <a:t>Across</a:t>
            </a:r>
          </a:p>
          <a:p>
            <a:pPr algn="ctr"/>
            <a:r>
              <a:rPr lang="en-US" dirty="0"/>
              <a:t>Robots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7B5871C-A3F2-4E01-8330-03F04F50F8AF}"/>
              </a:ext>
            </a:extLst>
          </p:cNvPr>
          <p:cNvSpPr txBox="1"/>
          <p:nvPr/>
        </p:nvSpPr>
        <p:spPr>
          <a:xfrm>
            <a:off x="981075" y="930405"/>
            <a:ext cx="8991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en-US" sz="1600" b="1" dirty="0"/>
              <a:t>Objective: </a:t>
            </a:r>
            <a:r>
              <a:rPr lang="en-US" sz="1600" dirty="0"/>
              <a:t>Wireless Communication in Presence of Near-peer Adversaries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sz="1600" dirty="0"/>
              <a:t>Increasing Operational Tempo of Future Battles (Requires Autonomy)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Reliability in Complex Environments (e.g., Dense Urban, Indoors, Forests</a:t>
            </a:r>
            <a:r>
              <a:rPr lang="en-US" sz="1400" dirty="0"/>
              <a:t>) </a:t>
            </a:r>
            <a:endParaRPr lang="en" sz="12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2B67AD9-4FDC-452B-8CC8-E78C53BA09B1}"/>
              </a:ext>
            </a:extLst>
          </p:cNvPr>
          <p:cNvSpPr txBox="1"/>
          <p:nvPr/>
        </p:nvSpPr>
        <p:spPr>
          <a:xfrm>
            <a:off x="157809" y="1784736"/>
            <a:ext cx="35589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Inspiration: Phased Antenna Array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E077FE6-6B37-42EA-A7F6-FA7D3AAA964B}"/>
              </a:ext>
            </a:extLst>
          </p:cNvPr>
          <p:cNvSpPr txBox="1"/>
          <p:nvPr/>
        </p:nvSpPr>
        <p:spPr>
          <a:xfrm>
            <a:off x="5662315" y="1776476"/>
            <a:ext cx="3469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Distributed Robotic Beamforming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71A39CD-BE1A-45EA-8D61-C35349B5CF50}"/>
              </a:ext>
            </a:extLst>
          </p:cNvPr>
          <p:cNvSpPr txBox="1"/>
          <p:nvPr/>
        </p:nvSpPr>
        <p:spPr>
          <a:xfrm>
            <a:off x="5360034" y="4100148"/>
            <a:ext cx="37715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Distributed, resilient to single-agent failure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Agile, composed of evolving robot swarm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AI to adapt to environment and near-peer adversary</a:t>
            </a:r>
          </a:p>
        </p:txBody>
      </p:sp>
    </p:spTree>
    <p:extLst>
      <p:ext uri="{BB962C8B-B14F-4D97-AF65-F5344CB8AC3E}">
        <p14:creationId xmlns:p14="http://schemas.microsoft.com/office/powerpoint/2010/main" val="1123622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1E292-A842-0846-A9A5-B42685F39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Controlling Covert Directional Communication</a:t>
            </a:r>
          </a:p>
        </p:txBody>
      </p:sp>
      <p:pic>
        <p:nvPicPr>
          <p:cNvPr id="4" name="0.5_lambda.mp4.mp4" descr="0.5_lambda.mp4.mp4">
            <a:hlinkClick r:id="" action="ppaction://media"/>
            <a:extLst>
              <a:ext uri="{FF2B5EF4-FFF2-40B4-BE49-F238E27FC236}">
                <a16:creationId xmlns:a16="http://schemas.microsoft.com/office/drawing/2014/main" id="{AC1A3E01-15C5-D84F-A90C-A3E87BB437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45278" y="1038047"/>
            <a:ext cx="4112664" cy="3084498"/>
          </a:xfrm>
          <a:prstGeom prst="rect">
            <a:avLst/>
          </a:prstGeom>
        </p:spPr>
      </p:pic>
      <p:pic>
        <p:nvPicPr>
          <p:cNvPr id="5" name="0.25_lambda.mp4.mp4" descr="0.25_lambda.mp4.mp4">
            <a:hlinkClick r:id="" action="ppaction://media"/>
            <a:extLst>
              <a:ext uri="{FF2B5EF4-FFF2-40B4-BE49-F238E27FC236}">
                <a16:creationId xmlns:a16="http://schemas.microsoft.com/office/drawing/2014/main" id="{B0D275D8-5102-DA48-98E6-351CB2A3873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91824" y="1131783"/>
            <a:ext cx="3976288" cy="2982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1E8CB7-E966-1843-8398-09156F88B28E}"/>
              </a:ext>
            </a:extLst>
          </p:cNvPr>
          <p:cNvSpPr txBox="1"/>
          <p:nvPr/>
        </p:nvSpPr>
        <p:spPr>
          <a:xfrm>
            <a:off x="1102407" y="4435267"/>
            <a:ext cx="6725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we control signal strength (signature management) in different desired directions </a:t>
            </a:r>
            <a:r>
              <a:rPr lang="en-US" dirty="0">
                <a:solidFill>
                  <a:srgbClr val="FF0000"/>
                </a:solidFill>
              </a:rPr>
              <a:t>simultaneously?</a:t>
            </a:r>
          </a:p>
        </p:txBody>
      </p:sp>
    </p:spTree>
    <p:extLst>
      <p:ext uri="{BB962C8B-B14F-4D97-AF65-F5344CB8AC3E}">
        <p14:creationId xmlns:p14="http://schemas.microsoft.com/office/powerpoint/2010/main" val="117362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5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57;p81">
            <a:extLst>
              <a:ext uri="{FF2B5EF4-FFF2-40B4-BE49-F238E27FC236}">
                <a16:creationId xmlns:a16="http://schemas.microsoft.com/office/drawing/2014/main" id="{BEF062CC-847C-4FE9-B5E8-2FD759FF110C}"/>
              </a:ext>
            </a:extLst>
          </p:cNvPr>
          <p:cNvSpPr txBox="1">
            <a:spLocks/>
          </p:cNvSpPr>
          <p:nvPr/>
        </p:nvSpPr>
        <p:spPr>
          <a:xfrm>
            <a:off x="311700" y="77601"/>
            <a:ext cx="8756100" cy="394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dk1"/>
              </a:buClr>
              <a:buSzPts val="1100"/>
            </a:pPr>
            <a:r>
              <a:rPr lang="en-US" sz="2500" b="1" dirty="0"/>
              <a:t>Proposed Settings of Beamforming Agents</a:t>
            </a:r>
            <a:endParaRPr lang="en-US" sz="2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F978C8-ECDE-4627-9711-41638EC81BFF}"/>
              </a:ext>
            </a:extLst>
          </p:cNvPr>
          <p:cNvSpPr txBox="1"/>
          <p:nvPr/>
        </p:nvSpPr>
        <p:spPr>
          <a:xfrm>
            <a:off x="311700" y="600667"/>
            <a:ext cx="79760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</a:rPr>
              <a:t>server-agent based setting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00" dirty="0"/>
              <a:t>agents communicate with server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00" dirty="0"/>
              <a:t>no peer-to-peer communication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</a:rPr>
              <a:t>what is a server?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00" dirty="0"/>
              <a:t>can be an auxiliary node, located close to the agents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00" dirty="0"/>
              <a:t>can exchange information with the agents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00" dirty="0"/>
              <a:t>can process information 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00" dirty="0"/>
              <a:t>need not know the beamforming problem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C7EB48-42C6-42F7-A956-7E11B8D37A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187"/>
          <a:stretch/>
        </p:blipFill>
        <p:spPr>
          <a:xfrm>
            <a:off x="1539545" y="2940789"/>
            <a:ext cx="3064922" cy="15933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E824C42-0327-458E-8F7D-0EBFBBC33085}"/>
                  </a:ext>
                </a:extLst>
              </p:cNvPr>
              <p:cNvSpPr/>
              <p:nvPr/>
            </p:nvSpPr>
            <p:spPr>
              <a:xfrm>
                <a:off x="1507876" y="4533931"/>
                <a:ext cx="53385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E824C42-0327-458E-8F7D-0EBFBBC330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876" y="4533931"/>
                <a:ext cx="533852" cy="338554"/>
              </a:xfrm>
              <a:prstGeom prst="rect">
                <a:avLst/>
              </a:prstGeom>
              <a:blipFill>
                <a:blip r:embed="rId3"/>
                <a:stretch>
                  <a:fillRect r="-14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A79CE2C-B51C-42CB-B9B9-6454CEA192B4}"/>
                  </a:ext>
                </a:extLst>
              </p:cNvPr>
              <p:cNvSpPr/>
              <p:nvPr/>
            </p:nvSpPr>
            <p:spPr>
              <a:xfrm>
                <a:off x="2353230" y="4544330"/>
                <a:ext cx="54100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A79CE2C-B51C-42CB-B9B9-6454CEA19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230" y="4544330"/>
                <a:ext cx="541007" cy="338554"/>
              </a:xfrm>
              <a:prstGeom prst="rect">
                <a:avLst/>
              </a:prstGeom>
              <a:blipFill>
                <a:blip r:embed="rId4"/>
                <a:stretch>
                  <a:fillRect r="-15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6AC1F6E-FC23-4EA4-9DAD-8CDD14CAE50C}"/>
                  </a:ext>
                </a:extLst>
              </p:cNvPr>
              <p:cNvSpPr/>
              <p:nvPr/>
            </p:nvSpPr>
            <p:spPr>
              <a:xfrm>
                <a:off x="3739744" y="4537985"/>
                <a:ext cx="55997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6AC1F6E-FC23-4EA4-9DAD-8CDD14CAE5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744" y="4537985"/>
                <a:ext cx="559970" cy="338554"/>
              </a:xfrm>
              <a:prstGeom prst="rect">
                <a:avLst/>
              </a:prstGeom>
              <a:blipFill>
                <a:blip r:embed="rId5"/>
                <a:stretch>
                  <a:fillRect r="-16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3" descr="Cell Tower">
            <a:extLst>
              <a:ext uri="{FF2B5EF4-FFF2-40B4-BE49-F238E27FC236}">
                <a16:creationId xmlns:a16="http://schemas.microsoft.com/office/drawing/2014/main" id="{0CF55029-69F1-4B75-9B2C-B757A4D4B0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25831" y="2928667"/>
            <a:ext cx="624713" cy="624713"/>
          </a:xfrm>
          <a:prstGeom prst="rect">
            <a:avLst/>
          </a:prstGeom>
        </p:spPr>
      </p:pic>
      <p:pic>
        <p:nvPicPr>
          <p:cNvPr id="12" name="Graphic 11" descr="Cell Tower">
            <a:extLst>
              <a:ext uri="{FF2B5EF4-FFF2-40B4-BE49-F238E27FC236}">
                <a16:creationId xmlns:a16="http://schemas.microsoft.com/office/drawing/2014/main" id="{92DAFC2C-BC98-4FF5-8FF3-0BEC0298F7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12039" y="4476980"/>
            <a:ext cx="624713" cy="6247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7505DC-45F5-41D0-8333-202567151E7E}"/>
              </a:ext>
            </a:extLst>
          </p:cNvPr>
          <p:cNvSpPr txBox="1"/>
          <p:nvPr/>
        </p:nvSpPr>
        <p:spPr>
          <a:xfrm>
            <a:off x="1605812" y="2922439"/>
            <a:ext cx="778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39569F-79BC-446D-ACA7-4EB566F74D25}"/>
              </a:ext>
            </a:extLst>
          </p:cNvPr>
          <p:cNvSpPr txBox="1"/>
          <p:nvPr/>
        </p:nvSpPr>
        <p:spPr>
          <a:xfrm>
            <a:off x="5257226" y="3676379"/>
            <a:ext cx="795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target Rx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DB6EC7-E5B8-40E0-99CE-5C2C042EBC01}"/>
              </a:ext>
            </a:extLst>
          </p:cNvPr>
          <p:cNvSpPr txBox="1"/>
          <p:nvPr/>
        </p:nvSpPr>
        <p:spPr>
          <a:xfrm>
            <a:off x="7165930" y="3442578"/>
            <a:ext cx="795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null Rx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01D8EA7-101A-6849-84E4-8C63132A59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2674" y="2445612"/>
            <a:ext cx="844480" cy="5921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2B8042-FE8B-CD4C-A163-CA8EBE8665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8034" y="2036503"/>
            <a:ext cx="844480" cy="5921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8285CA-6F37-B34C-8BD2-19F4E9D80D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0029" y="4371540"/>
            <a:ext cx="844480" cy="59216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4C0424F-E3C5-C54E-8600-1D2F66638B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1183" y="3668989"/>
            <a:ext cx="844480" cy="5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242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57;p81">
            <a:extLst>
              <a:ext uri="{FF2B5EF4-FFF2-40B4-BE49-F238E27FC236}">
                <a16:creationId xmlns:a16="http://schemas.microsoft.com/office/drawing/2014/main" id="{BEF062CC-847C-4FE9-B5E8-2FD759FF110C}"/>
              </a:ext>
            </a:extLst>
          </p:cNvPr>
          <p:cNvSpPr txBox="1">
            <a:spLocks/>
          </p:cNvSpPr>
          <p:nvPr/>
        </p:nvSpPr>
        <p:spPr>
          <a:xfrm>
            <a:off x="311700" y="77601"/>
            <a:ext cx="8756100" cy="394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dk1"/>
              </a:buClr>
              <a:buSzPts val="1100"/>
            </a:pPr>
            <a:r>
              <a:rPr lang="en-US" sz="2500" b="1" dirty="0"/>
              <a:t>Our Contributions (since Dec 21 start)</a:t>
            </a:r>
            <a:endParaRPr lang="en-US" sz="2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F978C8-ECDE-4627-9711-41638EC81BFF}"/>
              </a:ext>
            </a:extLst>
          </p:cNvPr>
          <p:cNvSpPr txBox="1"/>
          <p:nvPr/>
        </p:nvSpPr>
        <p:spPr>
          <a:xfrm>
            <a:off x="400483" y="1663809"/>
            <a:ext cx="85785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800" dirty="0"/>
              <a:t>proposed a novel algorithm: Iteratively Pre-conditioned Gradient-descent for Distributed Beamforming </a:t>
            </a:r>
            <a:r>
              <a:rPr lang="en-US" sz="1800" b="1" dirty="0"/>
              <a:t>(IPG-DB)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800" b="1" dirty="0"/>
              <a:t>significantly faster </a:t>
            </a:r>
            <a:r>
              <a:rPr lang="en-US" sz="1800" dirty="0"/>
              <a:t>than the gradient-descent (GD) based methods 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800" dirty="0"/>
              <a:t>does not rely on </a:t>
            </a:r>
            <a:r>
              <a:rPr lang="en-US" sz="1800" b="1" dirty="0"/>
              <a:t>receiver feedbacks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800" dirty="0"/>
              <a:t>does not assume channel fading parameters: </a:t>
            </a:r>
            <a:r>
              <a:rPr lang="en-US" sz="1800" b="1" dirty="0"/>
              <a:t>robustness to channel noise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800" dirty="0"/>
              <a:t>can be </a:t>
            </a:r>
            <a:r>
              <a:rPr lang="en-US" sz="1800" b="1" dirty="0"/>
              <a:t>incorporated in alternate optimization </a:t>
            </a:r>
            <a:r>
              <a:rPr lang="en-US" sz="1800" dirty="0"/>
              <a:t>framework for position, sparsity, and excitation in  [1]: replace slower GD with faster IPG-DB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A337D6-8FE2-4D0F-B35D-1AA109ADF789}"/>
              </a:ext>
            </a:extLst>
          </p:cNvPr>
          <p:cNvSpPr/>
          <p:nvPr/>
        </p:nvSpPr>
        <p:spPr>
          <a:xfrm>
            <a:off x="323022" y="4312503"/>
            <a:ext cx="86301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/>
              <a:t>[1] </a:t>
            </a:r>
            <a:r>
              <a:rPr lang="en-US" sz="1200" i="1" dirty="0" err="1"/>
              <a:t>Anjaly</a:t>
            </a:r>
            <a:r>
              <a:rPr lang="en-US" sz="1200" i="1" dirty="0"/>
              <a:t> </a:t>
            </a:r>
            <a:r>
              <a:rPr lang="en-US" sz="1200" i="1" dirty="0" err="1"/>
              <a:t>Parayil</a:t>
            </a:r>
            <a:r>
              <a:rPr lang="en-US" sz="1200" i="1" dirty="0"/>
              <a:t>, Amrit Singh </a:t>
            </a:r>
            <a:r>
              <a:rPr lang="en-US" sz="1200" i="1" dirty="0" err="1"/>
              <a:t>Bedi</a:t>
            </a:r>
            <a:r>
              <a:rPr lang="en-US" sz="1200" i="1" dirty="0"/>
              <a:t>, and Alec Koppel. Joint position and beamforming control via alternating nonlinear least-squares with a hierarchical gamma prior. In 2021 American Control Conference (ACC), pages 3513–3518. IEEE, 2021.</a:t>
            </a:r>
          </a:p>
        </p:txBody>
      </p:sp>
    </p:spTree>
    <p:extLst>
      <p:ext uri="{BB962C8B-B14F-4D97-AF65-F5344CB8AC3E}">
        <p14:creationId xmlns:p14="http://schemas.microsoft.com/office/powerpoint/2010/main" val="1643939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57;p81">
            <a:extLst>
              <a:ext uri="{FF2B5EF4-FFF2-40B4-BE49-F238E27FC236}">
                <a16:creationId xmlns:a16="http://schemas.microsoft.com/office/drawing/2014/main" id="{BEF062CC-847C-4FE9-B5E8-2FD759FF110C}"/>
              </a:ext>
            </a:extLst>
          </p:cNvPr>
          <p:cNvSpPr txBox="1">
            <a:spLocks/>
          </p:cNvSpPr>
          <p:nvPr/>
        </p:nvSpPr>
        <p:spPr>
          <a:xfrm>
            <a:off x="311700" y="77601"/>
            <a:ext cx="8756100" cy="394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dk1"/>
              </a:buClr>
              <a:buSzPts val="1100"/>
            </a:pPr>
            <a:r>
              <a:rPr lang="en-US" sz="2500" b="1" dirty="0"/>
              <a:t>Problem Formulation: Notation</a:t>
            </a:r>
            <a:endParaRPr lang="en-US" sz="2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A35C9A-3B6A-4E8D-8966-B941FC95C037}"/>
                  </a:ext>
                </a:extLst>
              </p:cNvPr>
              <p:cNvSpPr txBox="1"/>
              <p:nvPr/>
            </p:nvSpPr>
            <p:spPr>
              <a:xfrm>
                <a:off x="831225" y="1382257"/>
                <a:ext cx="7717049" cy="23789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>
                    <a:latin typeface="+mn-lt"/>
                  </a:rPr>
                  <a:t>beamforming agents: 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600" dirty="0">
                  <a:latin typeface="+mn-lt"/>
                </a:endParaRPr>
              </a:p>
              <a:p>
                <a:r>
                  <a:rPr lang="en-US" sz="1600" dirty="0">
                    <a:latin typeface="+mn-lt"/>
                  </a:rPr>
                  <a:t>receivers: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600" dirty="0">
                  <a:latin typeface="+mn-lt"/>
                </a:endParaRPr>
              </a:p>
              <a:p>
                <a:r>
                  <a:rPr lang="en-US" sz="1600" dirty="0">
                    <a:latin typeface="+mn-lt"/>
                  </a:rPr>
                  <a:t>location of agent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600" dirty="0">
                    <a:latin typeface="+mn-lt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>
                  <a:latin typeface="+mn-lt"/>
                </a:endParaRPr>
              </a:p>
              <a:p>
                <a:r>
                  <a:rPr lang="en-US" sz="1600" dirty="0">
                    <a:latin typeface="+mn-lt"/>
                  </a:rPr>
                  <a:t>location of receiver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>
                    <a:latin typeface="+mn-lt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>
                  <a:latin typeface="+mn-lt"/>
                </a:endParaRPr>
              </a:p>
              <a:p>
                <a:r>
                  <a:rPr lang="en-US" sz="1600" dirty="0">
                    <a:latin typeface="+mn-lt"/>
                  </a:rPr>
                  <a:t>desired array factor amplitude at receiver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>
                    <a:latin typeface="+mn-lt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r>
                  <a:rPr lang="en-US" sz="1600" dirty="0">
                    <a:latin typeface="+mn-lt"/>
                  </a:rPr>
                  <a:t>distance between agent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600" dirty="0">
                    <a:latin typeface="+mn-lt"/>
                  </a:rPr>
                  <a:t> and receiver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>
                    <a:latin typeface="+mn-lt"/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𝑖𝑚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sz="1600" dirty="0">
                  <a:latin typeface="+mn-lt"/>
                </a:endParaRPr>
              </a:p>
              <a:p>
                <a:r>
                  <a:rPr lang="en-US" sz="1600" dirty="0">
                    <a:latin typeface="+mn-lt"/>
                  </a:rPr>
                  <a:t>excitation signal amplitude and phase of agent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600" dirty="0">
                    <a:latin typeface="+mn-lt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>
                  <a:latin typeface="+mn-lt"/>
                </a:endParaRPr>
              </a:p>
              <a:p>
                <a:r>
                  <a:rPr lang="en-US" sz="1600" dirty="0">
                    <a:latin typeface="+mn-lt"/>
                  </a:rPr>
                  <a:t>synchronized carrier frequency 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1600" dirty="0">
                  <a:latin typeface="+mn-lt"/>
                </a:endParaRPr>
              </a:p>
              <a:p>
                <a:r>
                  <a:rPr lang="en-US" sz="1600" dirty="0">
                    <a:latin typeface="+mn-lt"/>
                  </a:rPr>
                  <a:t>wavenumber: 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600" dirty="0">
                    <a:latin typeface="+mn-lt"/>
                  </a:rPr>
                  <a:t> Hz/m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A35C9A-3B6A-4E8D-8966-B941FC95C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25" y="1382257"/>
                <a:ext cx="7717049" cy="2378985"/>
              </a:xfrm>
              <a:prstGeom prst="rect">
                <a:avLst/>
              </a:prstGeom>
              <a:blipFill>
                <a:blip r:embed="rId2"/>
                <a:stretch>
                  <a:fillRect l="-1580" t="-2821" b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916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57;p81">
            <a:extLst>
              <a:ext uri="{FF2B5EF4-FFF2-40B4-BE49-F238E27FC236}">
                <a16:creationId xmlns:a16="http://schemas.microsoft.com/office/drawing/2014/main" id="{BEF062CC-847C-4FE9-B5E8-2FD759FF110C}"/>
              </a:ext>
            </a:extLst>
          </p:cNvPr>
          <p:cNvSpPr txBox="1">
            <a:spLocks/>
          </p:cNvSpPr>
          <p:nvPr/>
        </p:nvSpPr>
        <p:spPr>
          <a:xfrm>
            <a:off x="311700" y="77601"/>
            <a:ext cx="8756100" cy="394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dk1"/>
              </a:buClr>
              <a:buSzPts val="1100"/>
            </a:pPr>
            <a:r>
              <a:rPr lang="en-US" sz="2500" b="1" dirty="0"/>
              <a:t>Problem Formulation</a:t>
            </a:r>
            <a:endParaRPr lang="en-US" sz="2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3C6F100-A8AB-478D-A186-77C3D847EEC9}"/>
                  </a:ext>
                </a:extLst>
              </p:cNvPr>
              <p:cNvSpPr txBox="1"/>
              <p:nvPr/>
            </p:nvSpPr>
            <p:spPr>
              <a:xfrm>
                <a:off x="2164192" y="1439849"/>
                <a:ext cx="4678012" cy="9183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600" dirty="0"/>
                  <a:t>constructed array factor at receiver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/>
                  <a:t>: 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𝐴𝐹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𝑖𝑚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</m:sub>
                              </m:sSub>
                            </m:den>
                          </m:f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func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𝑖𝑚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3C6F100-A8AB-478D-A186-77C3D847E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192" y="1439849"/>
                <a:ext cx="4678012" cy="918393"/>
              </a:xfrm>
              <a:prstGeom prst="rect">
                <a:avLst/>
              </a:prstGeom>
              <a:blipFill>
                <a:blip r:embed="rId2"/>
                <a:stretch>
                  <a:fillRect t="-6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A6E6868-436F-432E-836A-248EA8FC5638}"/>
              </a:ext>
            </a:extLst>
          </p:cNvPr>
          <p:cNvSpPr txBox="1"/>
          <p:nvPr/>
        </p:nvSpPr>
        <p:spPr>
          <a:xfrm>
            <a:off x="1478177" y="2616895"/>
            <a:ext cx="2063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unknown multipath fading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094DB5-FB35-49C5-BB97-8D2550898F7E}"/>
              </a:ext>
            </a:extLst>
          </p:cNvPr>
          <p:cNvSpPr txBox="1"/>
          <p:nvPr/>
        </p:nvSpPr>
        <p:spPr>
          <a:xfrm>
            <a:off x="4249795" y="2616895"/>
            <a:ext cx="1471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control parameters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071B17-E1D8-41EF-8391-22C6F1E2A762}"/>
              </a:ext>
            </a:extLst>
          </p:cNvPr>
          <p:cNvCxnSpPr>
            <a:cxnSpLocks/>
          </p:cNvCxnSpPr>
          <p:nvPr/>
        </p:nvCxnSpPr>
        <p:spPr>
          <a:xfrm flipH="1">
            <a:off x="2869562" y="2151735"/>
            <a:ext cx="559673" cy="4651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7EE574-89F1-417B-A3D5-8C7F8F0EB473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4301470" y="2042504"/>
            <a:ext cx="683935" cy="5743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FD9CCF-40F1-4054-81F5-8BE17DACF1DD}"/>
              </a:ext>
            </a:extLst>
          </p:cNvPr>
          <p:cNvCxnSpPr>
            <a:cxnSpLocks/>
          </p:cNvCxnSpPr>
          <p:nvPr/>
        </p:nvCxnSpPr>
        <p:spPr>
          <a:xfrm>
            <a:off x="3779254" y="2046647"/>
            <a:ext cx="1049304" cy="6753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D470AA-F5DE-41CC-9C08-4644603F6C94}"/>
                  </a:ext>
                </a:extLst>
              </p:cNvPr>
              <p:cNvSpPr txBox="1"/>
              <p:nvPr/>
            </p:nvSpPr>
            <p:spPr>
              <a:xfrm>
                <a:off x="2550677" y="3313258"/>
                <a:ext cx="4042645" cy="67217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𝐴𝐹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D470AA-F5DE-41CC-9C08-4644603F6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0677" y="3313258"/>
                <a:ext cx="4042645" cy="6721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11A670B-2236-42B7-8C36-B6E3769D2EC7}"/>
                  </a:ext>
                </a:extLst>
              </p:cNvPr>
              <p:cNvSpPr txBox="1"/>
              <p:nvPr/>
            </p:nvSpPr>
            <p:spPr>
              <a:xfrm>
                <a:off x="7562064" y="2683068"/>
                <a:ext cx="212705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weightage for receiver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11A670B-2236-42B7-8C36-B6E3769D2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064" y="2683068"/>
                <a:ext cx="2127059" cy="584775"/>
              </a:xfrm>
              <a:prstGeom prst="rect">
                <a:avLst/>
              </a:prstGeom>
              <a:blipFill>
                <a:blip r:embed="rId4"/>
                <a:stretch>
                  <a:fillRect l="-1433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9244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57;p81">
            <a:extLst>
              <a:ext uri="{FF2B5EF4-FFF2-40B4-BE49-F238E27FC236}">
                <a16:creationId xmlns:a16="http://schemas.microsoft.com/office/drawing/2014/main" id="{BEF062CC-847C-4FE9-B5E8-2FD759FF110C}"/>
              </a:ext>
            </a:extLst>
          </p:cNvPr>
          <p:cNvSpPr txBox="1">
            <a:spLocks/>
          </p:cNvSpPr>
          <p:nvPr/>
        </p:nvSpPr>
        <p:spPr>
          <a:xfrm>
            <a:off x="311700" y="77601"/>
            <a:ext cx="8756100" cy="394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dk1"/>
              </a:buClr>
              <a:buSzPts val="1100"/>
            </a:pPr>
            <a:r>
              <a:rPr lang="en-US" sz="2500" b="1" dirty="0"/>
              <a:t>Performance Measures of a Beamforming Approach</a:t>
            </a:r>
            <a:endParaRPr lang="en-US" sz="2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683A22-E36B-47D0-A800-8D4FBD013185}"/>
              </a:ext>
            </a:extLst>
          </p:cNvPr>
          <p:cNvSpPr txBox="1"/>
          <p:nvPr/>
        </p:nvSpPr>
        <p:spPr>
          <a:xfrm>
            <a:off x="0" y="925144"/>
            <a:ext cx="457200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7030A0"/>
                </a:solidFill>
              </a:rPr>
              <a:t>open-loop or closed-loop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00" dirty="0"/>
              <a:t>feedback required?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00" dirty="0"/>
              <a:t>unlikely to get feedback from null receivers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7030A0"/>
                </a:solidFill>
              </a:rPr>
              <a:t>guarantee convergence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00" dirty="0"/>
              <a:t>algorithm converges? (future work)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00" dirty="0"/>
              <a:t>exact solution exists?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00" dirty="0"/>
              <a:t>how many transmitting agents? (ongoing work)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7030A0"/>
                </a:solidFill>
              </a:rPr>
              <a:t>rate of convergence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00" dirty="0"/>
              <a:t>smaller number of iterations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00" dirty="0"/>
              <a:t>characterize number of iterations (future work)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953CFA-E746-4EFF-B62D-F05B6813BE65}"/>
              </a:ext>
            </a:extLst>
          </p:cNvPr>
          <p:cNvSpPr txBox="1"/>
          <p:nvPr/>
        </p:nvSpPr>
        <p:spPr>
          <a:xfrm>
            <a:off x="4689750" y="1171366"/>
            <a:ext cx="445425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7030A0"/>
                </a:solidFill>
              </a:rPr>
              <a:t>robustness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00" dirty="0"/>
              <a:t>unknown channel parameters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00" dirty="0"/>
              <a:t>receiver locations not precise (future work)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7030A0"/>
                </a:solidFill>
              </a:rPr>
              <a:t>directivity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00" dirty="0"/>
              <a:t>spread of combined signal in other directions? (future work)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7030A0"/>
                </a:solidFill>
              </a:rPr>
              <a:t>node placement and node selection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00" dirty="0"/>
              <a:t>optimize position and the number of active agents (future work)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50786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57;p81">
            <a:extLst>
              <a:ext uri="{FF2B5EF4-FFF2-40B4-BE49-F238E27FC236}">
                <a16:creationId xmlns:a16="http://schemas.microsoft.com/office/drawing/2014/main" id="{BEF062CC-847C-4FE9-B5E8-2FD759FF110C}"/>
              </a:ext>
            </a:extLst>
          </p:cNvPr>
          <p:cNvSpPr txBox="1">
            <a:spLocks/>
          </p:cNvSpPr>
          <p:nvPr/>
        </p:nvSpPr>
        <p:spPr>
          <a:xfrm>
            <a:off x="311700" y="77601"/>
            <a:ext cx="8756100" cy="394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dk1"/>
              </a:buClr>
              <a:buSzPts val="1100"/>
            </a:pPr>
            <a:r>
              <a:rPr lang="en-US" sz="2500" b="1" dirty="0"/>
              <a:t>Comparison with Related Works</a:t>
            </a:r>
            <a:endParaRPr lang="en-US" sz="25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5D4E6E3-C596-42CF-BF40-C4557E40A0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887316"/>
              </p:ext>
            </p:extLst>
          </p:nvPr>
        </p:nvGraphicFramePr>
        <p:xfrm>
          <a:off x="117231" y="614819"/>
          <a:ext cx="8950569" cy="41330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4280">
                  <a:extLst>
                    <a:ext uri="{9D8B030D-6E8A-4147-A177-3AD203B41FA5}">
                      <a16:colId xmlns:a16="http://schemas.microsoft.com/office/drawing/2014/main" val="291241255"/>
                    </a:ext>
                  </a:extLst>
                </a:gridCol>
                <a:gridCol w="5876289">
                  <a:extLst>
                    <a:ext uri="{9D8B030D-6E8A-4147-A177-3AD203B41FA5}">
                      <a16:colId xmlns:a16="http://schemas.microsoft.com/office/drawing/2014/main" val="49925319"/>
                    </a:ext>
                  </a:extLst>
                </a:gridCol>
              </a:tblGrid>
              <a:tr h="3542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Prior Works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Our Work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26083124"/>
                  </a:ext>
                </a:extLst>
              </a:tr>
              <a:tr h="160152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objective: maximizing gain or steering nulls at specific locations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objective: beampattern matching</a:t>
                      </a:r>
                    </a:p>
                    <a:p>
                      <a:pPr algn="ctr"/>
                      <a:r>
                        <a:rPr lang="en-US" sz="1600" dirty="0"/>
                        <a:t>advantages: precise control over power at multiple locations,</a:t>
                      </a:r>
                    </a:p>
                    <a:p>
                      <a:pPr algn="ctr"/>
                      <a:r>
                        <a:rPr lang="en-US" sz="1600" dirty="0"/>
                        <a:t> inherent beamforming and nullforming in constructive manner,</a:t>
                      </a:r>
                    </a:p>
                    <a:p>
                      <a:pPr algn="ctr"/>
                      <a:r>
                        <a:rPr lang="en-US" sz="1600" dirty="0"/>
                        <a:t>can include additional constraints (limited transmit power, derivative constraints)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10514492"/>
                  </a:ext>
                </a:extLst>
              </a:tr>
              <a:tr h="35427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utilize receiver feedbacks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does not require receiver feedbacks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8068667"/>
                  </a:ext>
                </a:extLst>
              </a:tr>
              <a:tr h="59208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sparse beamforming,</a:t>
                      </a:r>
                    </a:p>
                    <a:p>
                      <a:pPr algn="ctr"/>
                      <a:r>
                        <a:rPr lang="en-US" sz="1600" dirty="0"/>
                        <a:t>mobile agents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fixed number of agents, </a:t>
                      </a:r>
                    </a:p>
                    <a:p>
                      <a:pPr algn="ctr"/>
                      <a:r>
                        <a:rPr lang="en-US" sz="1600" dirty="0"/>
                        <a:t>stationary agents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887556966"/>
                  </a:ext>
                </a:extLst>
              </a:tr>
              <a:tr h="87658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channel model-free,</a:t>
                      </a:r>
                    </a:p>
                    <a:p>
                      <a:pPr algn="ctr"/>
                      <a:r>
                        <a:rPr lang="en-US" sz="1600" dirty="0"/>
                        <a:t>probabilistic channel prediction for minimizing power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feedback-free, </a:t>
                      </a:r>
                    </a:p>
                    <a:p>
                      <a:pPr algn="ctr"/>
                      <a:r>
                        <a:rPr lang="en-US" sz="1600" dirty="0"/>
                        <a:t>objective: beampattern matching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73407031"/>
                  </a:ext>
                </a:extLst>
              </a:tr>
              <a:tr h="35427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receiver feedback-free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does not assume line of sight (LOS) channels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33383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297908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7692</TotalTime>
  <Words>1410</Words>
  <Application>Microsoft Office PowerPoint</Application>
  <PresentationFormat>On-screen Show (16:9)</PresentationFormat>
  <Paragraphs>203</Paragraphs>
  <Slides>19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Arial Black</vt:lpstr>
      <vt:lpstr>Cambria Math</vt:lpstr>
      <vt:lpstr>System Font Regular</vt:lpstr>
      <vt:lpstr>Times New Roman</vt:lpstr>
      <vt:lpstr>Simple Light</vt:lpstr>
      <vt:lpstr>Project 1.6 Distributed Robotic Beamforming</vt:lpstr>
      <vt:lpstr>Distributed Beamforming</vt:lpstr>
      <vt:lpstr>Controlling Covert Directional Communication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Obtained and Expected Future Outcomes</vt:lpstr>
      <vt:lpstr>Alternate Framework: Position Optimization IPG-DB</vt:lpstr>
      <vt:lpstr>Reinforcement Learning: Sparse Bayesian Learning</vt:lpstr>
      <vt:lpstr>Multilevel Optimization: Approach</vt:lpstr>
      <vt:lpstr>Multilevel Optimization: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3.9 Causal Reasoning for Autonomous Systems</dc:title>
  <dc:creator>Jeff Twigg</dc:creator>
  <cp:lastModifiedBy>Alexander Philip Beyer</cp:lastModifiedBy>
  <cp:revision>39</cp:revision>
  <dcterms:modified xsi:type="dcterms:W3CDTF">2023-02-06T16:32:22Z</dcterms:modified>
</cp:coreProperties>
</file>